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49523650" cy="375856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326532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653064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979597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306129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1632661" algn="l" defTabSz="653064" rtl="0" eaLnBrk="1" latinLnBrk="0" hangingPunct="1"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1959193" algn="l" defTabSz="653064" rtl="0" eaLnBrk="1" latinLnBrk="0" hangingPunct="1"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2285726" algn="l" defTabSz="653064" rtl="0" eaLnBrk="1" latinLnBrk="0" hangingPunct="1"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2612258" algn="l" defTabSz="653064" rtl="0" eaLnBrk="1" latinLnBrk="0" hangingPunct="1">
      <a:defRPr sz="23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89">
          <p15:clr>
            <a:srgbClr val="A4A3A4"/>
          </p15:clr>
        </p15:guide>
        <p15:guide id="2" pos="16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838">
          <p15:clr>
            <a:srgbClr val="A4A3A4"/>
          </p15:clr>
        </p15:guide>
        <p15:guide id="2" pos="155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9933"/>
    <a:srgbClr val="0033CC"/>
    <a:srgbClr val="006600"/>
    <a:srgbClr val="0000FF"/>
    <a:srgbClr val="6666FF"/>
    <a:srgbClr val="3399FF"/>
    <a:srgbClr val="00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85" autoAdjust="0"/>
  </p:normalViewPr>
  <p:slideViewPr>
    <p:cSldViewPr>
      <p:cViewPr varScale="1">
        <p:scale>
          <a:sx n="22" d="100"/>
          <a:sy n="22" d="100"/>
        </p:scale>
        <p:origin x="648" y="84"/>
      </p:cViewPr>
      <p:guideLst>
        <p:guide orient="horz" pos="4389"/>
        <p:guide pos="16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566" y="-72"/>
      </p:cViewPr>
      <p:guideLst>
        <p:guide orient="horz" pos="11838"/>
        <p:guide pos="155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800">
                <a:solidFill>
                  <a:schemeClr val="tx1"/>
                </a:solidFill>
              </a:defRPr>
            </a:pPr>
            <a:r>
              <a:rPr lang="en-US" sz="4800" dirty="0">
                <a:solidFill>
                  <a:schemeClr val="tx1"/>
                </a:solidFill>
              </a:rPr>
              <a:t>Figure 1. Enjoyment of </a:t>
            </a:r>
            <a:r>
              <a:rPr lang="en-US" sz="4800" dirty="0" err="1">
                <a:solidFill>
                  <a:schemeClr val="tx1"/>
                </a:solidFill>
              </a:rPr>
              <a:t>PsychFest</a:t>
            </a:r>
            <a:endParaRPr lang="en-US" sz="4800" dirty="0">
              <a:solidFill>
                <a:schemeClr val="tx1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8373863150827514E-2"/>
          <c:y val="0.14461628193911721"/>
          <c:w val="0.89343076067104332"/>
          <c:h val="0.69691142970336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92D050"/>
            </a:solidFill>
            <a:ln w="53355">
              <a:noFill/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Intellectually</c:v>
                </c:pt>
                <c:pt idx="1">
                  <c:v>Socially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4.5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072-B14C-91EA6316A82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rgbClr val="0070C0"/>
            </a:solidFill>
            <a:ln w="53355">
              <a:noFill/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Intellectually</c:v>
                </c:pt>
                <c:pt idx="1">
                  <c:v>Socially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5.5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B-4072-B14C-91EA6316A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019920"/>
        <c:axId val="168020304"/>
      </c:barChart>
      <c:catAx>
        <c:axId val="16801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6802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020304"/>
        <c:scaling>
          <c:orientation val="minMax"/>
        </c:scaling>
        <c:delete val="0"/>
        <c:axPos val="l"/>
        <c:majorGridlines>
          <c:spPr>
            <a:ln w="1778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68019920"/>
        <c:crosses val="autoZero"/>
        <c:crossBetween val="between"/>
      </c:valAx>
      <c:spPr>
        <a:noFill/>
        <a:ln w="35570">
          <a:noFill/>
        </a:ln>
      </c:spPr>
    </c:plotArea>
    <c:legend>
      <c:legendPos val="r"/>
      <c:layout>
        <c:manualLayout>
          <c:xMode val="edge"/>
          <c:yMode val="edge"/>
          <c:x val="0.46469435272203879"/>
          <c:y val="0.12971297523453132"/>
          <c:w val="0.29040352214037768"/>
          <c:h val="0.18388429752066138"/>
        </c:manualLayout>
      </c:layout>
      <c:overlay val="0"/>
      <c:spPr>
        <a:noFill/>
        <a:ln w="35570">
          <a:noFill/>
        </a:ln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 w="4446">
      <a:noFill/>
      <a:prstDash val="solid"/>
    </a:ln>
  </c:spPr>
  <c:txPr>
    <a:bodyPr/>
    <a:lstStyle/>
    <a:p>
      <a:pPr>
        <a:defRPr sz="4800" b="1" i="0" u="none" strike="noStrike" baseline="0">
          <a:solidFill>
            <a:srgbClr val="0000FF"/>
          </a:solidFill>
          <a:latin typeface="Garamond" pitchFamily="18" charset="0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1520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t" anchorCtr="0" compatLnSpc="1">
            <a:prstTxWarp prst="textNoShape">
              <a:avLst/>
            </a:prstTxWarp>
          </a:bodyPr>
          <a:lstStyle>
            <a:lvl1pPr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003500" y="0"/>
            <a:ext cx="21520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t" anchorCtr="0" compatLnSpc="1">
            <a:prstTxWarp prst="textNoShape">
              <a:avLst/>
            </a:prstTxWarp>
          </a:bodyPr>
          <a:lstStyle>
            <a:lvl1pPr algn="r"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5498088"/>
            <a:ext cx="21520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b" anchorCtr="0" compatLnSpc="1">
            <a:prstTxWarp prst="textNoShape">
              <a:avLst/>
            </a:prstTxWarp>
          </a:bodyPr>
          <a:lstStyle>
            <a:lvl1pPr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003500" y="35498088"/>
            <a:ext cx="21520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b" anchorCtr="0" compatLnSpc="1">
            <a:prstTxWarp prst="textNoShape">
              <a:avLst/>
            </a:prstTxWarp>
          </a:bodyPr>
          <a:lstStyle>
            <a:lvl1pPr algn="r" defTabSz="5064125">
              <a:defRPr sz="6500">
                <a:latin typeface="Times New Roman" pitchFamily="18" charset="0"/>
              </a:defRPr>
            </a:lvl1pPr>
          </a:lstStyle>
          <a:p>
            <a:fld id="{E5C686B3-E159-4766-8430-6FBD9382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41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1520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t" anchorCtr="0" compatLnSpc="1">
            <a:prstTxWarp prst="textNoShape">
              <a:avLst/>
            </a:prstTxWarp>
          </a:bodyPr>
          <a:lstStyle>
            <a:lvl1pPr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8003500" y="0"/>
            <a:ext cx="21520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t" anchorCtr="0" compatLnSpc="1">
            <a:prstTxWarp prst="textNoShape">
              <a:avLst/>
            </a:prstTxWarp>
          </a:bodyPr>
          <a:lstStyle>
            <a:lvl1pPr algn="r"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303500" y="2922588"/>
            <a:ext cx="18934113" cy="14200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491288" y="17957800"/>
            <a:ext cx="36541075" cy="167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5498088"/>
            <a:ext cx="21520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b" anchorCtr="0" compatLnSpc="1">
            <a:prstTxWarp prst="textNoShape">
              <a:avLst/>
            </a:prstTxWarp>
          </a:bodyPr>
          <a:lstStyle>
            <a:lvl1pPr defTabSz="5064125">
              <a:defRPr sz="65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003500" y="35498088"/>
            <a:ext cx="21520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6173" tIns="253089" rIns="506173" bIns="253089" numCol="1" anchor="b" anchorCtr="0" compatLnSpc="1">
            <a:prstTxWarp prst="textNoShape">
              <a:avLst/>
            </a:prstTxWarp>
          </a:bodyPr>
          <a:lstStyle>
            <a:lvl1pPr algn="r" defTabSz="5064125">
              <a:defRPr sz="6500">
                <a:latin typeface="Times New Roman" pitchFamily="18" charset="0"/>
              </a:defRPr>
            </a:lvl1pPr>
          </a:lstStyle>
          <a:p>
            <a:fld id="{E7C754D9-07E4-42C0-80DD-64533FD59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0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1632661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D6A7F-1EA6-4A33-A94E-D26CBA13530E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305088" y="2922588"/>
            <a:ext cx="18930937" cy="142001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974" y="8521475"/>
            <a:ext cx="31090054" cy="58805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948" y="15545029"/>
            <a:ext cx="25604106" cy="7009946"/>
          </a:xfrm>
        </p:spPr>
        <p:txBody>
          <a:bodyPr/>
          <a:lstStyle>
            <a:lvl1pPr marL="0" indent="0" algn="ctr">
              <a:buNone/>
              <a:defRPr/>
            </a:lvl1pPr>
            <a:lvl2pPr marL="326532" indent="0" algn="ctr">
              <a:buNone/>
              <a:defRPr/>
            </a:lvl2pPr>
            <a:lvl3pPr marL="653064" indent="0" algn="ctr">
              <a:buNone/>
              <a:defRPr/>
            </a:lvl3pPr>
            <a:lvl4pPr marL="979597" indent="0" algn="ctr">
              <a:buNone/>
              <a:defRPr/>
            </a:lvl4pPr>
            <a:lvl5pPr marL="1306129" indent="0" algn="ctr">
              <a:buNone/>
              <a:defRPr/>
            </a:lvl5pPr>
            <a:lvl6pPr marL="1632661" indent="0" algn="ctr">
              <a:buNone/>
              <a:defRPr/>
            </a:lvl6pPr>
            <a:lvl7pPr marL="1959193" indent="0" algn="ctr">
              <a:buNone/>
              <a:defRPr/>
            </a:lvl7pPr>
            <a:lvl8pPr marL="2285726" indent="0" algn="ctr">
              <a:buNone/>
              <a:defRPr/>
            </a:lvl8pPr>
            <a:lvl9pPr marL="26122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E6CC6-541F-4BF2-8EB5-1EDAFB99C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1A92-C7BE-485D-A396-50163403A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1081" y="2439083"/>
            <a:ext cx="7771946" cy="219449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2974" y="2439083"/>
            <a:ext cx="23209254" cy="219449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3F842-C011-45AE-8726-58CB5F80F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E9558-3EF7-4026-880B-8559F533A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4" y="17628054"/>
            <a:ext cx="31090054" cy="5447393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4" y="11627304"/>
            <a:ext cx="31090054" cy="600075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532" indent="0">
              <a:buNone/>
              <a:defRPr sz="1300"/>
            </a:lvl2pPr>
            <a:lvl3pPr marL="653064" indent="0">
              <a:buNone/>
              <a:defRPr sz="1100"/>
            </a:lvl3pPr>
            <a:lvl4pPr marL="979597" indent="0">
              <a:buNone/>
              <a:defRPr sz="1000"/>
            </a:lvl4pPr>
            <a:lvl5pPr marL="1306129" indent="0">
              <a:buNone/>
              <a:defRPr sz="1000"/>
            </a:lvl5pPr>
            <a:lvl6pPr marL="1632661" indent="0">
              <a:buNone/>
              <a:defRPr sz="1000"/>
            </a:lvl6pPr>
            <a:lvl7pPr marL="1959193" indent="0">
              <a:buNone/>
              <a:defRPr sz="1000"/>
            </a:lvl7pPr>
            <a:lvl8pPr marL="2285726" indent="0">
              <a:buNone/>
              <a:defRPr sz="1000"/>
            </a:lvl8pPr>
            <a:lvl9pPr marL="261225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DF92-87D6-4B00-A248-5B67E5FFC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2974" y="7925027"/>
            <a:ext cx="15490600" cy="1645897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2426" y="7925027"/>
            <a:ext cx="15490600" cy="1645897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53C09-F264-42E7-9FC8-9C9ABF8D0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8" y="1098777"/>
            <a:ext cx="32917946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030" y="6140226"/>
            <a:ext cx="16160754" cy="255927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030" y="8699502"/>
            <a:ext cx="16160754" cy="1580469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556" y="6140226"/>
            <a:ext cx="16166420" cy="255927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556" y="8699502"/>
            <a:ext cx="16166420" cy="1580469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82638-BA12-4AE6-A821-A87419EDE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CDCF-0B90-454F-B9C8-4BD3AA9AF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7D4AF-35D0-4E8D-B570-0D75E61C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7" y="1091973"/>
            <a:ext cx="12033254" cy="464797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974" y="1091973"/>
            <a:ext cx="20447000" cy="2341222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027" y="5739946"/>
            <a:ext cx="12033254" cy="18764250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B5E1-9E04-41D5-A1AE-9BA2B5C2E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700" y="19201947"/>
            <a:ext cx="21946054" cy="226785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700" y="2451555"/>
            <a:ext cx="21946054" cy="16458974"/>
          </a:xfrm>
        </p:spPr>
        <p:txBody>
          <a:bodyPr/>
          <a:lstStyle>
            <a:lvl1pPr marL="0" indent="0">
              <a:buNone/>
              <a:defRPr sz="2300"/>
            </a:lvl1pPr>
            <a:lvl2pPr marL="326532" indent="0">
              <a:buNone/>
              <a:defRPr sz="2000"/>
            </a:lvl2pPr>
            <a:lvl3pPr marL="653064" indent="0">
              <a:buNone/>
              <a:defRPr sz="1700"/>
            </a:lvl3pPr>
            <a:lvl4pPr marL="979597" indent="0">
              <a:buNone/>
              <a:defRPr sz="1400"/>
            </a:lvl4pPr>
            <a:lvl5pPr marL="1306129" indent="0">
              <a:buNone/>
              <a:defRPr sz="1400"/>
            </a:lvl5pPr>
            <a:lvl6pPr marL="1632661" indent="0">
              <a:buNone/>
              <a:defRPr sz="1400"/>
            </a:lvl6pPr>
            <a:lvl7pPr marL="1959193" indent="0">
              <a:buNone/>
              <a:defRPr sz="1400"/>
            </a:lvl7pPr>
            <a:lvl8pPr marL="2285726" indent="0">
              <a:buNone/>
              <a:defRPr sz="1400"/>
            </a:lvl8pPr>
            <a:lvl9pPr marL="2612258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700" y="21469805"/>
            <a:ext cx="21946054" cy="3219224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BE4D6-07F3-477C-A660-76656EB51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99CCFF">
                <a:gamma/>
                <a:tint val="4000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2974" y="2439081"/>
            <a:ext cx="3109005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79" tIns="-131433" rIns="94879" bIns="-1314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2974" y="7925027"/>
            <a:ext cx="31090054" cy="1645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79" tIns="-131433" rIns="94879" bIns="-131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2974" y="24992922"/>
            <a:ext cx="7620000" cy="18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79" tIns="-131433" rIns="94879" bIns="-131433" numCol="1" anchor="t" anchorCtr="0" compatLnSpc="1">
            <a:prstTxWarp prst="textNoShape">
              <a:avLst/>
            </a:prstTxWarp>
          </a:bodyPr>
          <a:lstStyle>
            <a:lvl1pPr defTabSz="4526100">
              <a:defRPr sz="6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7028" y="24992922"/>
            <a:ext cx="11581946" cy="18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79" tIns="-131433" rIns="94879" bIns="-131433" numCol="1" anchor="t" anchorCtr="0" compatLnSpc="1">
            <a:prstTxWarp prst="textNoShape">
              <a:avLst/>
            </a:prstTxWarp>
          </a:bodyPr>
          <a:lstStyle>
            <a:lvl1pPr algn="ctr" defTabSz="4526100">
              <a:defRPr sz="6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3026" y="24992922"/>
            <a:ext cx="7620000" cy="18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79" tIns="-131433" rIns="94879" bIns="-131433" numCol="1" anchor="t" anchorCtr="0" compatLnSpc="1">
            <a:prstTxWarp prst="textNoShape">
              <a:avLst/>
            </a:prstTxWarp>
          </a:bodyPr>
          <a:lstStyle>
            <a:lvl1pPr algn="r" defTabSz="4526100">
              <a:defRPr sz="6900"/>
            </a:lvl1pPr>
          </a:lstStyle>
          <a:p>
            <a:fld id="{D4FE2C58-FC6C-40C6-8BF8-F2458F8B4C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2pPr>
      <a:lvl3pPr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3pPr>
      <a:lvl4pPr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4pPr>
      <a:lvl5pPr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5pPr>
      <a:lvl6pPr marL="326532"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6pPr>
      <a:lvl7pPr marL="653064"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7pPr>
      <a:lvl8pPr marL="979597"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8pPr>
      <a:lvl9pPr marL="1306129" algn="ctr" defTabSz="4526100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Times" pitchFamily="18" charset="0"/>
        </a:defRPr>
      </a:lvl9pPr>
    </p:titleStyle>
    <p:bodyStyle>
      <a:lvl1pPr marL="1696154" indent="-1696154" algn="l" defTabSz="4526100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+mn-ea"/>
          <a:cs typeface="+mn-cs"/>
        </a:defRPr>
      </a:lvl1pPr>
      <a:lvl2pPr marL="3675755" indent="-1408170" algn="l" defTabSz="4526100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</a:defRPr>
      </a:lvl2pPr>
      <a:lvl3pPr marL="5657625" indent="-1131525" algn="l" defTabSz="4526100" rtl="0" eaLnBrk="0" fontAlgn="base" hangingPunct="0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</a:defRPr>
      </a:lvl3pPr>
      <a:lvl4pPr marL="7922942" indent="-1129257" algn="l" defTabSz="4526100" rtl="0" eaLnBrk="0" fontAlgn="base" hangingPunct="0">
        <a:spcBef>
          <a:spcPct val="20000"/>
        </a:spcBef>
        <a:spcAft>
          <a:spcPct val="0"/>
        </a:spcAft>
        <a:buChar char="–"/>
        <a:defRPr sz="10000">
          <a:solidFill>
            <a:schemeClr val="tx1"/>
          </a:solidFill>
          <a:latin typeface="+mn-lt"/>
        </a:defRPr>
      </a:lvl4pPr>
      <a:lvl5pPr marL="10183724" indent="-1130391" algn="l" defTabSz="45261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5pPr>
      <a:lvl6pPr marL="10510256" indent="-1130391" algn="l" defTabSz="45261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6pPr>
      <a:lvl7pPr marL="10836789" indent="-1130391" algn="l" defTabSz="45261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7pPr>
      <a:lvl8pPr marL="11163321" indent="-1130391" algn="l" defTabSz="45261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8pPr>
      <a:lvl9pPr marL="11489853" indent="-1130391" algn="l" defTabSz="45261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31234" y="609600"/>
            <a:ext cx="3387725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67" tIns="38082" rIns="76167" bIns="38082" anchor="ctr" anchorCtr="0"/>
          <a:lstStyle/>
          <a:p>
            <a:pPr algn="ctr" defTabSz="761909">
              <a:lnSpc>
                <a:spcPct val="85000"/>
              </a:lnSpc>
            </a:pPr>
            <a:r>
              <a:rPr lang="en-US" sz="1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Poster Title</a:t>
            </a:r>
            <a:endParaRPr lang="en-US" sz="9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26" name="Text Box 15206"/>
          <p:cNvSpPr txBox="1">
            <a:spLocks noChangeArrowheads="1"/>
          </p:cNvSpPr>
          <p:nvPr/>
        </p:nvSpPr>
        <p:spPr bwMode="auto">
          <a:xfrm>
            <a:off x="5225143" y="3124200"/>
            <a:ext cx="26125714" cy="208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Author1, Author2, &amp; Author3</a:t>
            </a:r>
          </a:p>
          <a:p>
            <a:pPr algn="ctr">
              <a:lnSpc>
                <a:spcPct val="85000"/>
              </a:lnSpc>
            </a:pPr>
            <a:r>
              <a:rPr lang="en-US" sz="4600" i="1" dirty="0">
                <a:latin typeface="Times New Roman" pitchFamily="18" charset="0"/>
                <a:cs typeface="Times New Roman" pitchFamily="18" charset="0"/>
              </a:rPr>
              <a:t>Department of Psychology</a:t>
            </a:r>
          </a:p>
          <a:p>
            <a:pPr algn="ctr">
              <a:lnSpc>
                <a:spcPct val="85000"/>
              </a:lnSpc>
            </a:pPr>
            <a:r>
              <a:rPr lang="en-US" sz="4600" i="1" dirty="0">
                <a:latin typeface="Times New Roman" pitchFamily="18" charset="0"/>
                <a:cs typeface="Times New Roman" pitchFamily="18" charset="0"/>
              </a:rPr>
              <a:t>Western Washington University</a:t>
            </a:r>
          </a:p>
        </p:txBody>
      </p:sp>
      <p:sp>
        <p:nvSpPr>
          <p:cNvPr id="16073" name="Text Box 14025"/>
          <p:cNvSpPr txBox="1">
            <a:spLocks noChangeArrowheads="1"/>
          </p:cNvSpPr>
          <p:nvPr/>
        </p:nvSpPr>
        <p:spPr bwMode="auto">
          <a:xfrm>
            <a:off x="116122" y="6324600"/>
            <a:ext cx="11887200" cy="2110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67" tIns="38082" rIns="76167" bIns="38082"/>
          <a:lstStyle/>
          <a:p>
            <a:pPr algn="ctr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r>
              <a:rPr lang="en-US" sz="6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6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Be sure to provide enough information about relevant theory and research to give the reader an understanding of </a:t>
            </a:r>
            <a:r>
              <a:rPr lang="en-US" sz="4400" i="1" dirty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this study was conducted.</a:t>
            </a: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Break this section into concise points.</a:t>
            </a:r>
          </a:p>
          <a:p>
            <a:pPr marL="1069482" lvl="1" indent="-742950" algn="just" defTabSz="761909">
              <a:spcBef>
                <a:spcPts val="1000"/>
              </a:spcBef>
              <a:buFont typeface="Arial" pitchFamily="34" charset="0"/>
              <a:buChar char="•"/>
              <a:tabLst>
                <a:tab pos="244899" algn="l"/>
                <a:tab pos="126531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Bullets can be very effective in conveying information succinctly</a:t>
            </a: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ctr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r>
              <a:rPr lang="en-US" sz="5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Hypotheses</a:t>
            </a:r>
            <a:endParaRPr lang="en-US" sz="5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Clearly state your hypotheses in the context of the theory and research described above.</a:t>
            </a:r>
          </a:p>
          <a:p>
            <a:pPr algn="just" defTabSz="761909">
              <a:spcBef>
                <a:spcPts val="1000"/>
              </a:spcBef>
              <a:tabLst>
                <a:tab pos="244899" algn="l"/>
                <a:tab pos="126531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72" name="Rectangle 150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7028" y="7943172"/>
            <a:ext cx="7771946" cy="40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5306" tIns="32653" rIns="65306" bIns="32653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06" name="Text Box 15186"/>
          <p:cNvSpPr txBox="1">
            <a:spLocks noChangeArrowheads="1"/>
          </p:cNvSpPr>
          <p:nvPr/>
        </p:nvSpPr>
        <p:spPr bwMode="auto">
          <a:xfrm>
            <a:off x="12326261" y="6324600"/>
            <a:ext cx="11887200" cy="2110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67" tIns="38082" rIns="76167" bIns="38082"/>
          <a:lstStyle/>
          <a:p>
            <a:pPr algn="ctr" defTabSz="421771">
              <a:spcBef>
                <a:spcPts val="1000"/>
              </a:spcBef>
              <a:buClr>
                <a:schemeClr val="tx1"/>
              </a:buClr>
              <a:tabLst>
                <a:tab pos="326532" algn="l"/>
              </a:tabLst>
            </a:pPr>
            <a:r>
              <a:rPr lang="en-US" sz="6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algn="just" defTabSz="421771">
              <a:spcBef>
                <a:spcPts val="1000"/>
              </a:spcBef>
              <a:buClr>
                <a:schemeClr val="tx1"/>
              </a:buClr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Provide information about the</a:t>
            </a:r>
          </a:p>
          <a:p>
            <a:pPr lvl="1"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Participants</a:t>
            </a:r>
          </a:p>
          <a:p>
            <a:pPr lvl="1"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 lvl="1"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Materials</a:t>
            </a:r>
          </a:p>
          <a:p>
            <a:pPr lvl="1"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Any other important methodological details</a:t>
            </a:r>
          </a:p>
          <a:p>
            <a:pPr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421771"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326532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color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font can be an effective way to emphasize differences in conditions, manipulations, measures, etc. speaker’s views were either consistent with</a:t>
            </a:r>
          </a:p>
        </p:txBody>
      </p:sp>
      <p:graphicFrame>
        <p:nvGraphicFramePr>
          <p:cNvPr id="17" name="Object 2" descr="Graph example with text: &quot;Figure 1. Enjoyment of PsychFest&quot; with numbers listed on the y-axis and &quot;intellectually&quot; and &quot;socially” listed on the x-axis, with students in light green and faculty in blue graphic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903537"/>
              </p:ext>
            </p:extLst>
          </p:nvPr>
        </p:nvGraphicFramePr>
        <p:xfrm>
          <a:off x="24314331" y="6324600"/>
          <a:ext cx="11811000" cy="769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951" name="Text Box 15807"/>
          <p:cNvSpPr txBox="1">
            <a:spLocks noChangeArrowheads="1"/>
          </p:cNvSpPr>
          <p:nvPr/>
        </p:nvSpPr>
        <p:spPr bwMode="auto">
          <a:xfrm>
            <a:off x="24536400" y="14676120"/>
            <a:ext cx="11887200" cy="1275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67" tIns="38082" rIns="76167" bIns="38082"/>
          <a:lstStyle/>
          <a:p>
            <a:pPr algn="ctr" defTabSz="761909">
              <a:spcBef>
                <a:spcPts val="1000"/>
              </a:spcBef>
              <a:tabLst>
                <a:tab pos="290251" algn="l"/>
              </a:tabLst>
            </a:pPr>
            <a:r>
              <a:rPr lang="en-US" sz="6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Results &amp; Discussion</a:t>
            </a:r>
          </a:p>
          <a:p>
            <a:pPr algn="just" defTabSz="761909">
              <a:spcBef>
                <a:spcPts val="1000"/>
              </a:spcBef>
              <a:tabLst>
                <a:tab pos="290251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Sometimes one figure is sufficient, but depending on one’s design and results, additional figures can be informative. </a:t>
            </a:r>
          </a:p>
          <a:p>
            <a:pPr algn="just" defTabSz="761909">
              <a:spcBef>
                <a:spcPts val="1000"/>
              </a:spcBef>
              <a:tabLst>
                <a:tab pos="290251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You always want to summarize your findings and provide statistical details.</a:t>
            </a:r>
          </a:p>
          <a:p>
            <a:pPr algn="just" defTabSz="761909">
              <a:spcBef>
                <a:spcPts val="1000"/>
              </a:spcBef>
              <a:tabLst>
                <a:tab pos="290251" algn="l"/>
              </a:tabLs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This is also an opportunity to discuss implications of your work and directions for future research. </a:t>
            </a:r>
          </a:p>
          <a:p>
            <a:pPr algn="just" defTabSz="761909">
              <a:spcBef>
                <a:spcPts val="1000"/>
              </a:spcBef>
              <a:buFontTx/>
              <a:buChar char="•"/>
              <a:tabLst>
                <a:tab pos="290251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 defTabSz="761909">
              <a:spcBef>
                <a:spcPts val="1000"/>
              </a:spcBef>
              <a:buFontTx/>
              <a:buChar char="•"/>
              <a:tabLst>
                <a:tab pos="290251" algn="l"/>
              </a:tabLst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174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Times</vt:lpstr>
      <vt:lpstr>Times New Roman</vt:lpstr>
      <vt:lpstr>Default Design</vt:lpstr>
      <vt:lpstr>PowerPoint Presentation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cp:keywords/>
  <cp:lastModifiedBy>Marisa Fernandez</cp:lastModifiedBy>
  <cp:revision>470</cp:revision>
  <cp:lastPrinted>2003-01-30T22:18:44Z</cp:lastPrinted>
  <dcterms:created xsi:type="dcterms:W3CDTF">2009-05-29T04:52:01Z</dcterms:created>
  <dcterms:modified xsi:type="dcterms:W3CDTF">2022-05-11T16:42:46Z</dcterms:modified>
  <cp:category>Poster</cp:category>
</cp:coreProperties>
</file>