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485" r:id="rId2"/>
    <p:sldId id="490" r:id="rId3"/>
    <p:sldId id="488" r:id="rId4"/>
    <p:sldId id="258" r:id="rId5"/>
    <p:sldId id="486" r:id="rId6"/>
    <p:sldId id="489" r:id="rId7"/>
    <p:sldId id="256" r:id="rId8"/>
    <p:sldId id="257" r:id="rId9"/>
    <p:sldId id="49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CD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20A542-E11F-A298-141C-533F7CFF18A5}" v="4" dt="2021-10-12T18:58:51.4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15" autoAdjust="0"/>
    <p:restoredTop sz="94660"/>
  </p:normalViewPr>
  <p:slideViewPr>
    <p:cSldViewPr snapToGrid="0">
      <p:cViewPr>
        <p:scale>
          <a:sx n="70" d="100"/>
          <a:sy n="70" d="100"/>
        </p:scale>
        <p:origin x="41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an Nissen" userId="S::webstej4@wwu.edu::d6ed8aff-be2e-4518-9ab9-b092af2ee590" providerId="AD" clId="Web-{7B20A542-E11F-A298-141C-533F7CFF18A5}"/>
    <pc:docChg chg="modSld">
      <pc:chgData name="Jean Nissen" userId="S::webstej4@wwu.edu::d6ed8aff-be2e-4518-9ab9-b092af2ee590" providerId="AD" clId="Web-{7B20A542-E11F-A298-141C-533F7CFF18A5}" dt="2021-10-12T18:58:51.489" v="3"/>
      <pc:docMkLst>
        <pc:docMk/>
      </pc:docMkLst>
      <pc:sldChg chg="modSp">
        <pc:chgData name="Jean Nissen" userId="S::webstej4@wwu.edu::d6ed8aff-be2e-4518-9ab9-b092af2ee590" providerId="AD" clId="Web-{7B20A542-E11F-A298-141C-533F7CFF18A5}" dt="2021-10-12T18:58:51.489" v="3"/>
        <pc:sldMkLst>
          <pc:docMk/>
          <pc:sldMk cId="1936715801" sldId="488"/>
        </pc:sldMkLst>
        <pc:graphicFrameChg chg="mod modGraphic">
          <ac:chgData name="Jean Nissen" userId="S::webstej4@wwu.edu::d6ed8aff-be2e-4518-9ab9-b092af2ee590" providerId="AD" clId="Web-{7B20A542-E11F-A298-141C-533F7CFF18A5}" dt="2021-10-12T18:58:51.489" v="3"/>
          <ac:graphicFrameMkLst>
            <pc:docMk/>
            <pc:sldMk cId="1936715801" sldId="488"/>
            <ac:graphicFrameMk id="10" creationId="{766BA61E-8D99-4EDE-90C1-99849BBEFEA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302071-94E6-403F-919D-FED46B3E31B2}" type="datetimeFigureOut">
              <a:rPr lang="en-US" smtClean="0"/>
              <a:t>10/12/2021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CA2D17-35EE-49F7-80C0-924F5CB0560B}" type="slidenum">
              <a:rPr lang="en-US" smtClean="0"/>
              <a:t>‹#›</a:t>
            </a:fld>
            <a:endParaRPr lang="en-US"/>
          </a:p>
        </p:txBody>
      </p:sp>
    </p:spTree>
    <p:extLst>
      <p:ext uri="{BB962C8B-B14F-4D97-AF65-F5344CB8AC3E}">
        <p14:creationId xmlns:p14="http://schemas.microsoft.com/office/powerpoint/2010/main" val="3327810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7ED3C-F6C6-494B-896D-C44E8CEBEE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1E37E4-3C44-4F5D-9DB9-FAE58D1DE1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17C9CB-0E31-4D7C-81AD-004C91413FDD}"/>
              </a:ext>
            </a:extLst>
          </p:cNvPr>
          <p:cNvSpPr>
            <a:spLocks noGrp="1"/>
          </p:cNvSpPr>
          <p:nvPr>
            <p:ph type="dt" sz="half" idx="10"/>
          </p:nvPr>
        </p:nvSpPr>
        <p:spPr/>
        <p:txBody>
          <a:bodyPr/>
          <a:lstStyle/>
          <a:p>
            <a:fld id="{5A091081-60DA-4C36-98A4-18D15542085A}" type="datetimeFigureOut">
              <a:rPr lang="en-US" smtClean="0"/>
              <a:t>10/12/2021</a:t>
            </a:fld>
            <a:endParaRPr lang="en-US"/>
          </a:p>
        </p:txBody>
      </p:sp>
      <p:sp>
        <p:nvSpPr>
          <p:cNvPr id="5" name="Footer Placeholder 4">
            <a:extLst>
              <a:ext uri="{FF2B5EF4-FFF2-40B4-BE49-F238E27FC236}">
                <a16:creationId xmlns:a16="http://schemas.microsoft.com/office/drawing/2014/main" id="{1FDB9BDD-1969-42F3-A5B2-1229C17638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F23EAA-B1C3-443F-9FE3-2426F174A054}"/>
              </a:ext>
            </a:extLst>
          </p:cNvPr>
          <p:cNvSpPr>
            <a:spLocks noGrp="1"/>
          </p:cNvSpPr>
          <p:nvPr>
            <p:ph type="sldNum" sz="quarter" idx="12"/>
          </p:nvPr>
        </p:nvSpPr>
        <p:spPr/>
        <p:txBody>
          <a:bodyPr/>
          <a:lstStyle/>
          <a:p>
            <a:fld id="{FA81A39D-EAAA-439F-B7AA-7738D402CC98}" type="slidenum">
              <a:rPr lang="en-US" smtClean="0"/>
              <a:t>‹#›</a:t>
            </a:fld>
            <a:endParaRPr lang="en-US"/>
          </a:p>
        </p:txBody>
      </p:sp>
    </p:spTree>
    <p:extLst>
      <p:ext uri="{BB962C8B-B14F-4D97-AF65-F5344CB8AC3E}">
        <p14:creationId xmlns:p14="http://schemas.microsoft.com/office/powerpoint/2010/main" val="176632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94D63-485A-4B74-AFAE-7BB346E356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FC3D17-6AA3-493D-9A54-86B57C148F0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1001B1-9AD4-48AF-A0E8-23C53A550E6F}"/>
              </a:ext>
            </a:extLst>
          </p:cNvPr>
          <p:cNvSpPr>
            <a:spLocks noGrp="1"/>
          </p:cNvSpPr>
          <p:nvPr>
            <p:ph type="dt" sz="half" idx="10"/>
          </p:nvPr>
        </p:nvSpPr>
        <p:spPr/>
        <p:txBody>
          <a:bodyPr/>
          <a:lstStyle/>
          <a:p>
            <a:fld id="{5A091081-60DA-4C36-98A4-18D15542085A}" type="datetimeFigureOut">
              <a:rPr lang="en-US" smtClean="0"/>
              <a:t>10/12/2021</a:t>
            </a:fld>
            <a:endParaRPr lang="en-US"/>
          </a:p>
        </p:txBody>
      </p:sp>
      <p:sp>
        <p:nvSpPr>
          <p:cNvPr id="5" name="Footer Placeholder 4">
            <a:extLst>
              <a:ext uri="{FF2B5EF4-FFF2-40B4-BE49-F238E27FC236}">
                <a16:creationId xmlns:a16="http://schemas.microsoft.com/office/drawing/2014/main" id="{3DB4E681-1422-478A-9091-71E6808E83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A6796-1AFC-44C3-94D9-5CE4D311727A}"/>
              </a:ext>
            </a:extLst>
          </p:cNvPr>
          <p:cNvSpPr>
            <a:spLocks noGrp="1"/>
          </p:cNvSpPr>
          <p:nvPr>
            <p:ph type="sldNum" sz="quarter" idx="12"/>
          </p:nvPr>
        </p:nvSpPr>
        <p:spPr/>
        <p:txBody>
          <a:bodyPr/>
          <a:lstStyle/>
          <a:p>
            <a:fld id="{FA81A39D-EAAA-439F-B7AA-7738D402CC98}" type="slidenum">
              <a:rPr lang="en-US" smtClean="0"/>
              <a:t>‹#›</a:t>
            </a:fld>
            <a:endParaRPr lang="en-US"/>
          </a:p>
        </p:txBody>
      </p:sp>
    </p:spTree>
    <p:extLst>
      <p:ext uri="{BB962C8B-B14F-4D97-AF65-F5344CB8AC3E}">
        <p14:creationId xmlns:p14="http://schemas.microsoft.com/office/powerpoint/2010/main" val="3468945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5C5DA9-61C3-4E83-BE28-031C58C451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7D71FE-9E83-45CE-95C5-388B04C1E79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DF3973-EBFE-4EE5-A559-226B3452956D}"/>
              </a:ext>
            </a:extLst>
          </p:cNvPr>
          <p:cNvSpPr>
            <a:spLocks noGrp="1"/>
          </p:cNvSpPr>
          <p:nvPr>
            <p:ph type="dt" sz="half" idx="10"/>
          </p:nvPr>
        </p:nvSpPr>
        <p:spPr/>
        <p:txBody>
          <a:bodyPr/>
          <a:lstStyle/>
          <a:p>
            <a:fld id="{5A091081-60DA-4C36-98A4-18D15542085A}" type="datetimeFigureOut">
              <a:rPr lang="en-US" smtClean="0"/>
              <a:t>10/12/2021</a:t>
            </a:fld>
            <a:endParaRPr lang="en-US"/>
          </a:p>
        </p:txBody>
      </p:sp>
      <p:sp>
        <p:nvSpPr>
          <p:cNvPr id="5" name="Footer Placeholder 4">
            <a:extLst>
              <a:ext uri="{FF2B5EF4-FFF2-40B4-BE49-F238E27FC236}">
                <a16:creationId xmlns:a16="http://schemas.microsoft.com/office/drawing/2014/main" id="{189BE4CC-280E-4D2B-873F-18D7154724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D60F09-4716-418C-968C-124BB9D57BB3}"/>
              </a:ext>
            </a:extLst>
          </p:cNvPr>
          <p:cNvSpPr>
            <a:spLocks noGrp="1"/>
          </p:cNvSpPr>
          <p:nvPr>
            <p:ph type="sldNum" sz="quarter" idx="12"/>
          </p:nvPr>
        </p:nvSpPr>
        <p:spPr/>
        <p:txBody>
          <a:bodyPr/>
          <a:lstStyle/>
          <a:p>
            <a:fld id="{FA81A39D-EAAA-439F-B7AA-7738D402CC98}" type="slidenum">
              <a:rPr lang="en-US" smtClean="0"/>
              <a:t>‹#›</a:t>
            </a:fld>
            <a:endParaRPr lang="en-US"/>
          </a:p>
        </p:txBody>
      </p:sp>
    </p:spTree>
    <p:extLst>
      <p:ext uri="{BB962C8B-B14F-4D97-AF65-F5344CB8AC3E}">
        <p14:creationId xmlns:p14="http://schemas.microsoft.com/office/powerpoint/2010/main" val="1337757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EA78D-933F-4746-964C-5232C866AF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E5A29E-7C78-46FB-B5BB-FB657BD8265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682F1D-ED24-49C5-9775-86AEC0471B2F}"/>
              </a:ext>
            </a:extLst>
          </p:cNvPr>
          <p:cNvSpPr>
            <a:spLocks noGrp="1"/>
          </p:cNvSpPr>
          <p:nvPr>
            <p:ph type="dt" sz="half" idx="10"/>
          </p:nvPr>
        </p:nvSpPr>
        <p:spPr/>
        <p:txBody>
          <a:bodyPr/>
          <a:lstStyle/>
          <a:p>
            <a:fld id="{5A091081-60DA-4C36-98A4-18D15542085A}" type="datetimeFigureOut">
              <a:rPr lang="en-US" smtClean="0"/>
              <a:t>10/12/2021</a:t>
            </a:fld>
            <a:endParaRPr lang="en-US"/>
          </a:p>
        </p:txBody>
      </p:sp>
      <p:sp>
        <p:nvSpPr>
          <p:cNvPr id="5" name="Footer Placeholder 4">
            <a:extLst>
              <a:ext uri="{FF2B5EF4-FFF2-40B4-BE49-F238E27FC236}">
                <a16:creationId xmlns:a16="http://schemas.microsoft.com/office/drawing/2014/main" id="{4EEF44E9-F93D-4B29-987F-6A4F182017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B9711A-10E5-4364-A444-5F3608476E60}"/>
              </a:ext>
            </a:extLst>
          </p:cNvPr>
          <p:cNvSpPr>
            <a:spLocks noGrp="1"/>
          </p:cNvSpPr>
          <p:nvPr>
            <p:ph type="sldNum" sz="quarter" idx="12"/>
          </p:nvPr>
        </p:nvSpPr>
        <p:spPr/>
        <p:txBody>
          <a:bodyPr/>
          <a:lstStyle/>
          <a:p>
            <a:fld id="{FA81A39D-EAAA-439F-B7AA-7738D402CC98}" type="slidenum">
              <a:rPr lang="en-US" smtClean="0"/>
              <a:t>‹#›</a:t>
            </a:fld>
            <a:endParaRPr lang="en-US"/>
          </a:p>
        </p:txBody>
      </p:sp>
    </p:spTree>
    <p:extLst>
      <p:ext uri="{BB962C8B-B14F-4D97-AF65-F5344CB8AC3E}">
        <p14:creationId xmlns:p14="http://schemas.microsoft.com/office/powerpoint/2010/main" val="1528390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B7356-D40D-4E91-A310-A81090781D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96EB2F-7477-4DD3-8150-816ABFE5B9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F39CCCA-D354-4586-813C-5FBC7B360134}"/>
              </a:ext>
            </a:extLst>
          </p:cNvPr>
          <p:cNvSpPr>
            <a:spLocks noGrp="1"/>
          </p:cNvSpPr>
          <p:nvPr>
            <p:ph type="dt" sz="half" idx="10"/>
          </p:nvPr>
        </p:nvSpPr>
        <p:spPr/>
        <p:txBody>
          <a:bodyPr/>
          <a:lstStyle/>
          <a:p>
            <a:fld id="{5A091081-60DA-4C36-98A4-18D15542085A}" type="datetimeFigureOut">
              <a:rPr lang="en-US" smtClean="0"/>
              <a:t>10/12/2021</a:t>
            </a:fld>
            <a:endParaRPr lang="en-US"/>
          </a:p>
        </p:txBody>
      </p:sp>
      <p:sp>
        <p:nvSpPr>
          <p:cNvPr id="5" name="Footer Placeholder 4">
            <a:extLst>
              <a:ext uri="{FF2B5EF4-FFF2-40B4-BE49-F238E27FC236}">
                <a16:creationId xmlns:a16="http://schemas.microsoft.com/office/drawing/2014/main" id="{4D74AC45-0347-4BE0-8CC5-6535D6C649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629B1A-C0F7-444E-AF13-9C4DE6A0CA38}"/>
              </a:ext>
            </a:extLst>
          </p:cNvPr>
          <p:cNvSpPr>
            <a:spLocks noGrp="1"/>
          </p:cNvSpPr>
          <p:nvPr>
            <p:ph type="sldNum" sz="quarter" idx="12"/>
          </p:nvPr>
        </p:nvSpPr>
        <p:spPr/>
        <p:txBody>
          <a:bodyPr/>
          <a:lstStyle/>
          <a:p>
            <a:fld id="{FA81A39D-EAAA-439F-B7AA-7738D402CC98}" type="slidenum">
              <a:rPr lang="en-US" smtClean="0"/>
              <a:t>‹#›</a:t>
            </a:fld>
            <a:endParaRPr lang="en-US"/>
          </a:p>
        </p:txBody>
      </p:sp>
    </p:spTree>
    <p:extLst>
      <p:ext uri="{BB962C8B-B14F-4D97-AF65-F5344CB8AC3E}">
        <p14:creationId xmlns:p14="http://schemas.microsoft.com/office/powerpoint/2010/main" val="2795192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F8A59-A125-466D-9C6F-65B1DADC9F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1216DD-119A-4D1F-A142-685AA1CF43D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1544F2-28AA-4BDC-90B5-E1C044065FF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D0628C-32C2-4395-9B10-E728276AF893}"/>
              </a:ext>
            </a:extLst>
          </p:cNvPr>
          <p:cNvSpPr>
            <a:spLocks noGrp="1"/>
          </p:cNvSpPr>
          <p:nvPr>
            <p:ph type="dt" sz="half" idx="10"/>
          </p:nvPr>
        </p:nvSpPr>
        <p:spPr/>
        <p:txBody>
          <a:bodyPr/>
          <a:lstStyle/>
          <a:p>
            <a:fld id="{5A091081-60DA-4C36-98A4-18D15542085A}" type="datetimeFigureOut">
              <a:rPr lang="en-US" smtClean="0"/>
              <a:t>10/12/2021</a:t>
            </a:fld>
            <a:endParaRPr lang="en-US"/>
          </a:p>
        </p:txBody>
      </p:sp>
      <p:sp>
        <p:nvSpPr>
          <p:cNvPr id="6" name="Footer Placeholder 5">
            <a:extLst>
              <a:ext uri="{FF2B5EF4-FFF2-40B4-BE49-F238E27FC236}">
                <a16:creationId xmlns:a16="http://schemas.microsoft.com/office/drawing/2014/main" id="{3AECEE37-947A-4CEE-960D-F7EA6F003D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6043AE-11D4-4A50-A03C-2C5F4F9BB031}"/>
              </a:ext>
            </a:extLst>
          </p:cNvPr>
          <p:cNvSpPr>
            <a:spLocks noGrp="1"/>
          </p:cNvSpPr>
          <p:nvPr>
            <p:ph type="sldNum" sz="quarter" idx="12"/>
          </p:nvPr>
        </p:nvSpPr>
        <p:spPr/>
        <p:txBody>
          <a:bodyPr/>
          <a:lstStyle/>
          <a:p>
            <a:fld id="{FA81A39D-EAAA-439F-B7AA-7738D402CC98}" type="slidenum">
              <a:rPr lang="en-US" smtClean="0"/>
              <a:t>‹#›</a:t>
            </a:fld>
            <a:endParaRPr lang="en-US"/>
          </a:p>
        </p:txBody>
      </p:sp>
    </p:spTree>
    <p:extLst>
      <p:ext uri="{BB962C8B-B14F-4D97-AF65-F5344CB8AC3E}">
        <p14:creationId xmlns:p14="http://schemas.microsoft.com/office/powerpoint/2010/main" val="4289908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AF454-EB9D-4198-8952-F7ACF80B1E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253407-9D6B-43C9-815E-1F4905CBCC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3AB2EC6-4030-42F9-BF01-50831776CE4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8DBAEE-6C72-46CB-8713-87E7DD91EE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7F40358-7575-469A-AEB8-734D3F2FCFD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0BA4AF-D8AC-4531-8698-0883A23EBB16}"/>
              </a:ext>
            </a:extLst>
          </p:cNvPr>
          <p:cNvSpPr>
            <a:spLocks noGrp="1"/>
          </p:cNvSpPr>
          <p:nvPr>
            <p:ph type="dt" sz="half" idx="10"/>
          </p:nvPr>
        </p:nvSpPr>
        <p:spPr/>
        <p:txBody>
          <a:bodyPr/>
          <a:lstStyle/>
          <a:p>
            <a:fld id="{5A091081-60DA-4C36-98A4-18D15542085A}" type="datetimeFigureOut">
              <a:rPr lang="en-US" smtClean="0"/>
              <a:t>10/12/2021</a:t>
            </a:fld>
            <a:endParaRPr lang="en-US"/>
          </a:p>
        </p:txBody>
      </p:sp>
      <p:sp>
        <p:nvSpPr>
          <p:cNvPr id="8" name="Footer Placeholder 7">
            <a:extLst>
              <a:ext uri="{FF2B5EF4-FFF2-40B4-BE49-F238E27FC236}">
                <a16:creationId xmlns:a16="http://schemas.microsoft.com/office/drawing/2014/main" id="{2A7DC125-7B46-4C5B-8775-5B9608C2DE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B0B557-7E80-4B29-9943-A4CC80C78AA4}"/>
              </a:ext>
            </a:extLst>
          </p:cNvPr>
          <p:cNvSpPr>
            <a:spLocks noGrp="1"/>
          </p:cNvSpPr>
          <p:nvPr>
            <p:ph type="sldNum" sz="quarter" idx="12"/>
          </p:nvPr>
        </p:nvSpPr>
        <p:spPr/>
        <p:txBody>
          <a:bodyPr/>
          <a:lstStyle/>
          <a:p>
            <a:fld id="{FA81A39D-EAAA-439F-B7AA-7738D402CC98}" type="slidenum">
              <a:rPr lang="en-US" smtClean="0"/>
              <a:t>‹#›</a:t>
            </a:fld>
            <a:endParaRPr lang="en-US"/>
          </a:p>
        </p:txBody>
      </p:sp>
    </p:spTree>
    <p:extLst>
      <p:ext uri="{BB962C8B-B14F-4D97-AF65-F5344CB8AC3E}">
        <p14:creationId xmlns:p14="http://schemas.microsoft.com/office/powerpoint/2010/main" val="152042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FBB45-6593-4EE7-BEDA-885FFBD089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5C59DA-CBAC-4A69-A91D-9DF998FBD6B1}"/>
              </a:ext>
            </a:extLst>
          </p:cNvPr>
          <p:cNvSpPr>
            <a:spLocks noGrp="1"/>
          </p:cNvSpPr>
          <p:nvPr>
            <p:ph type="dt" sz="half" idx="10"/>
          </p:nvPr>
        </p:nvSpPr>
        <p:spPr/>
        <p:txBody>
          <a:bodyPr/>
          <a:lstStyle/>
          <a:p>
            <a:fld id="{5A091081-60DA-4C36-98A4-18D15542085A}" type="datetimeFigureOut">
              <a:rPr lang="en-US" smtClean="0"/>
              <a:t>10/12/2021</a:t>
            </a:fld>
            <a:endParaRPr lang="en-US"/>
          </a:p>
        </p:txBody>
      </p:sp>
      <p:sp>
        <p:nvSpPr>
          <p:cNvPr id="4" name="Footer Placeholder 3">
            <a:extLst>
              <a:ext uri="{FF2B5EF4-FFF2-40B4-BE49-F238E27FC236}">
                <a16:creationId xmlns:a16="http://schemas.microsoft.com/office/drawing/2014/main" id="{9552C6D9-0817-4D61-8F90-20880FA269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8AF1F9-8A3F-486C-B278-84E805618C2E}"/>
              </a:ext>
            </a:extLst>
          </p:cNvPr>
          <p:cNvSpPr>
            <a:spLocks noGrp="1"/>
          </p:cNvSpPr>
          <p:nvPr>
            <p:ph type="sldNum" sz="quarter" idx="12"/>
          </p:nvPr>
        </p:nvSpPr>
        <p:spPr/>
        <p:txBody>
          <a:bodyPr/>
          <a:lstStyle/>
          <a:p>
            <a:fld id="{FA81A39D-EAAA-439F-B7AA-7738D402CC98}" type="slidenum">
              <a:rPr lang="en-US" smtClean="0"/>
              <a:t>‹#›</a:t>
            </a:fld>
            <a:endParaRPr lang="en-US"/>
          </a:p>
        </p:txBody>
      </p:sp>
    </p:spTree>
    <p:extLst>
      <p:ext uri="{BB962C8B-B14F-4D97-AF65-F5344CB8AC3E}">
        <p14:creationId xmlns:p14="http://schemas.microsoft.com/office/powerpoint/2010/main" val="3649025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FE2A15-13DF-4545-AF15-478231EE84F4}"/>
              </a:ext>
            </a:extLst>
          </p:cNvPr>
          <p:cNvSpPr>
            <a:spLocks noGrp="1"/>
          </p:cNvSpPr>
          <p:nvPr>
            <p:ph type="dt" sz="half" idx="10"/>
          </p:nvPr>
        </p:nvSpPr>
        <p:spPr/>
        <p:txBody>
          <a:bodyPr/>
          <a:lstStyle/>
          <a:p>
            <a:fld id="{5A091081-60DA-4C36-98A4-18D15542085A}" type="datetimeFigureOut">
              <a:rPr lang="en-US" smtClean="0"/>
              <a:t>10/12/2021</a:t>
            </a:fld>
            <a:endParaRPr lang="en-US"/>
          </a:p>
        </p:txBody>
      </p:sp>
      <p:sp>
        <p:nvSpPr>
          <p:cNvPr id="3" name="Footer Placeholder 2">
            <a:extLst>
              <a:ext uri="{FF2B5EF4-FFF2-40B4-BE49-F238E27FC236}">
                <a16:creationId xmlns:a16="http://schemas.microsoft.com/office/drawing/2014/main" id="{73AE1FF8-3A74-4DB0-A953-54A8FEA4B6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9E5036-3084-4A2F-95F0-1C1391623E81}"/>
              </a:ext>
            </a:extLst>
          </p:cNvPr>
          <p:cNvSpPr>
            <a:spLocks noGrp="1"/>
          </p:cNvSpPr>
          <p:nvPr>
            <p:ph type="sldNum" sz="quarter" idx="12"/>
          </p:nvPr>
        </p:nvSpPr>
        <p:spPr/>
        <p:txBody>
          <a:bodyPr/>
          <a:lstStyle/>
          <a:p>
            <a:fld id="{FA81A39D-EAAA-439F-B7AA-7738D402CC98}" type="slidenum">
              <a:rPr lang="en-US" smtClean="0"/>
              <a:t>‹#›</a:t>
            </a:fld>
            <a:endParaRPr lang="en-US"/>
          </a:p>
        </p:txBody>
      </p:sp>
    </p:spTree>
    <p:extLst>
      <p:ext uri="{BB962C8B-B14F-4D97-AF65-F5344CB8AC3E}">
        <p14:creationId xmlns:p14="http://schemas.microsoft.com/office/powerpoint/2010/main" val="4103612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FB13F-9953-4502-96AF-8ED3E924CF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73BB4A-9513-47A1-B3F4-5191FEFDD5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E9A457-4D31-4A73-81DD-79B584B07B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A9ECBD-098A-42E9-8118-2A2B53B8DD74}"/>
              </a:ext>
            </a:extLst>
          </p:cNvPr>
          <p:cNvSpPr>
            <a:spLocks noGrp="1"/>
          </p:cNvSpPr>
          <p:nvPr>
            <p:ph type="dt" sz="half" idx="10"/>
          </p:nvPr>
        </p:nvSpPr>
        <p:spPr/>
        <p:txBody>
          <a:bodyPr/>
          <a:lstStyle/>
          <a:p>
            <a:fld id="{5A091081-60DA-4C36-98A4-18D15542085A}" type="datetimeFigureOut">
              <a:rPr lang="en-US" smtClean="0"/>
              <a:t>10/12/2021</a:t>
            </a:fld>
            <a:endParaRPr lang="en-US"/>
          </a:p>
        </p:txBody>
      </p:sp>
      <p:sp>
        <p:nvSpPr>
          <p:cNvPr id="6" name="Footer Placeholder 5">
            <a:extLst>
              <a:ext uri="{FF2B5EF4-FFF2-40B4-BE49-F238E27FC236}">
                <a16:creationId xmlns:a16="http://schemas.microsoft.com/office/drawing/2014/main" id="{73A12EB6-6944-41D2-9F54-ED0C285C03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EE7275-7474-47EB-B244-6B3FE36AEE7E}"/>
              </a:ext>
            </a:extLst>
          </p:cNvPr>
          <p:cNvSpPr>
            <a:spLocks noGrp="1"/>
          </p:cNvSpPr>
          <p:nvPr>
            <p:ph type="sldNum" sz="quarter" idx="12"/>
          </p:nvPr>
        </p:nvSpPr>
        <p:spPr/>
        <p:txBody>
          <a:bodyPr/>
          <a:lstStyle/>
          <a:p>
            <a:fld id="{FA81A39D-EAAA-439F-B7AA-7738D402CC98}" type="slidenum">
              <a:rPr lang="en-US" smtClean="0"/>
              <a:t>‹#›</a:t>
            </a:fld>
            <a:endParaRPr lang="en-US"/>
          </a:p>
        </p:txBody>
      </p:sp>
    </p:spTree>
    <p:extLst>
      <p:ext uri="{BB962C8B-B14F-4D97-AF65-F5344CB8AC3E}">
        <p14:creationId xmlns:p14="http://schemas.microsoft.com/office/powerpoint/2010/main" val="3461075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1458B-D7E7-4C1E-8E97-BD0ED2038F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9DB646-001A-4299-829B-C10AE1F98C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FC77DD-165D-4465-B0F5-E3D26430A2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F32F009-E757-40C5-9509-5F3537BEDA7F}"/>
              </a:ext>
            </a:extLst>
          </p:cNvPr>
          <p:cNvSpPr>
            <a:spLocks noGrp="1"/>
          </p:cNvSpPr>
          <p:nvPr>
            <p:ph type="dt" sz="half" idx="10"/>
          </p:nvPr>
        </p:nvSpPr>
        <p:spPr/>
        <p:txBody>
          <a:bodyPr/>
          <a:lstStyle/>
          <a:p>
            <a:fld id="{5A091081-60DA-4C36-98A4-18D15542085A}" type="datetimeFigureOut">
              <a:rPr lang="en-US" smtClean="0"/>
              <a:t>10/12/2021</a:t>
            </a:fld>
            <a:endParaRPr lang="en-US"/>
          </a:p>
        </p:txBody>
      </p:sp>
      <p:sp>
        <p:nvSpPr>
          <p:cNvPr id="6" name="Footer Placeholder 5">
            <a:extLst>
              <a:ext uri="{FF2B5EF4-FFF2-40B4-BE49-F238E27FC236}">
                <a16:creationId xmlns:a16="http://schemas.microsoft.com/office/drawing/2014/main" id="{9B3802C0-E0BA-460F-A55F-6DB0DF10BD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4030F9-4114-4394-AB1C-49ADAA45FB3E}"/>
              </a:ext>
            </a:extLst>
          </p:cNvPr>
          <p:cNvSpPr>
            <a:spLocks noGrp="1"/>
          </p:cNvSpPr>
          <p:nvPr>
            <p:ph type="sldNum" sz="quarter" idx="12"/>
          </p:nvPr>
        </p:nvSpPr>
        <p:spPr/>
        <p:txBody>
          <a:bodyPr/>
          <a:lstStyle/>
          <a:p>
            <a:fld id="{FA81A39D-EAAA-439F-B7AA-7738D402CC98}" type="slidenum">
              <a:rPr lang="en-US" smtClean="0"/>
              <a:t>‹#›</a:t>
            </a:fld>
            <a:endParaRPr lang="en-US"/>
          </a:p>
        </p:txBody>
      </p:sp>
    </p:spTree>
    <p:extLst>
      <p:ext uri="{BB962C8B-B14F-4D97-AF65-F5344CB8AC3E}">
        <p14:creationId xmlns:p14="http://schemas.microsoft.com/office/powerpoint/2010/main" val="4239225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6000">
              <a:srgbClr val="FFDB00"/>
            </a:gs>
            <a:gs pos="99115">
              <a:schemeClr val="bg1"/>
            </a:gs>
            <a:gs pos="100000">
              <a:srgbClr val="FFC000"/>
            </a:gs>
          </a:gsLst>
          <a:lin ang="27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FEC8B6-DAEF-4008-8762-900EBEC62B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AA209A-2D4E-4D0D-B8E0-B17B21D8E2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D85B4D-7F4A-440A-A0C1-D1B9D5A9FF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091081-60DA-4C36-98A4-18D15542085A}" type="datetimeFigureOut">
              <a:rPr lang="en-US" smtClean="0"/>
              <a:t>10/12/2021</a:t>
            </a:fld>
            <a:endParaRPr lang="en-US"/>
          </a:p>
        </p:txBody>
      </p:sp>
      <p:sp>
        <p:nvSpPr>
          <p:cNvPr id="5" name="Footer Placeholder 4">
            <a:extLst>
              <a:ext uri="{FF2B5EF4-FFF2-40B4-BE49-F238E27FC236}">
                <a16:creationId xmlns:a16="http://schemas.microsoft.com/office/drawing/2014/main" id="{84B0E5F0-B38C-484F-8F48-5867EB0454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5DD98E-8F7D-479A-801B-3869BF5BC3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1A39D-EAAA-439F-B7AA-7738D402CC98}" type="slidenum">
              <a:rPr lang="en-US" smtClean="0"/>
              <a:t>‹#›</a:t>
            </a:fld>
            <a:endParaRPr lang="en-US"/>
          </a:p>
        </p:txBody>
      </p:sp>
    </p:spTree>
    <p:extLst>
      <p:ext uri="{BB962C8B-B14F-4D97-AF65-F5344CB8AC3E}">
        <p14:creationId xmlns:p14="http://schemas.microsoft.com/office/powerpoint/2010/main" val="3734406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studyabroad.wwu.edu/map/spanish-language" TargetMode="External"/><Relationship Id="rId5" Type="http://schemas.openxmlformats.org/officeDocument/2006/relationships/hyperlink" Target="https://studyabroad.wwu.edu/program/guanajuato-mexico-world-heritage-city"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07B0562-662D-46B6-AE0C-761C0FA3E5EC}"/>
              </a:ext>
            </a:extLst>
          </p:cNvPr>
          <p:cNvPicPr>
            <a:picLocks noChangeAspect="1"/>
          </p:cNvPicPr>
          <p:nvPr/>
        </p:nvPicPr>
        <p:blipFill>
          <a:blip r:embed="rId2"/>
          <a:stretch>
            <a:fillRect/>
          </a:stretch>
        </p:blipFill>
        <p:spPr>
          <a:xfrm>
            <a:off x="0" y="6289110"/>
            <a:ext cx="12192000" cy="583151"/>
          </a:xfrm>
          <a:prstGeom prst="rect">
            <a:avLst/>
          </a:prstGeom>
        </p:spPr>
      </p:pic>
      <p:sp>
        <p:nvSpPr>
          <p:cNvPr id="13" name="Title 1">
            <a:extLst>
              <a:ext uri="{FF2B5EF4-FFF2-40B4-BE49-F238E27FC236}">
                <a16:creationId xmlns:a16="http://schemas.microsoft.com/office/drawing/2014/main" id="{4A74876B-0476-4AED-9931-92606F1823A3}"/>
              </a:ext>
            </a:extLst>
          </p:cNvPr>
          <p:cNvSpPr>
            <a:spLocks noGrp="1"/>
          </p:cNvSpPr>
          <p:nvPr>
            <p:ph type="title"/>
          </p:nvPr>
        </p:nvSpPr>
        <p:spPr>
          <a:xfrm>
            <a:off x="98297" y="776999"/>
            <a:ext cx="12192000" cy="914400"/>
          </a:xfrm>
        </p:spPr>
        <p:txBody>
          <a:bodyPr>
            <a:noAutofit/>
          </a:bodyPr>
          <a:lstStyle/>
          <a:p>
            <a:pPr algn="ctr">
              <a:lnSpc>
                <a:spcPct val="100000"/>
              </a:lnSpc>
              <a:spcBef>
                <a:spcPts val="0"/>
              </a:spcBef>
            </a:pPr>
            <a:r>
              <a:rPr lang="en-US" sz="5000" b="1" dirty="0">
                <a:solidFill>
                  <a:srgbClr val="002774"/>
                </a:solidFill>
                <a:latin typeface="DengXian" panose="02010600030101010101" pitchFamily="2" charset="-122"/>
                <a:ea typeface="DengXian" panose="02010600030101010101" pitchFamily="2" charset="-122"/>
                <a:cs typeface="Arial" panose="020B0604020202020204" pitchFamily="34" charset="0"/>
              </a:rPr>
              <a:t>Some of the many reasons to </a:t>
            </a:r>
            <a:br>
              <a:rPr lang="en-US" sz="5000" b="1" dirty="0">
                <a:solidFill>
                  <a:srgbClr val="002774"/>
                </a:solidFill>
                <a:latin typeface="DengXian" panose="02010600030101010101" pitchFamily="2" charset="-122"/>
                <a:ea typeface="DengXian" panose="02010600030101010101" pitchFamily="2" charset="-122"/>
                <a:cs typeface="Arial" panose="020B0604020202020204" pitchFamily="34" charset="0"/>
              </a:rPr>
            </a:br>
            <a:r>
              <a:rPr lang="en-US" sz="5000" b="1" dirty="0">
                <a:solidFill>
                  <a:srgbClr val="002774"/>
                </a:solidFill>
                <a:latin typeface="DengXian" panose="02010600030101010101" pitchFamily="2" charset="-122"/>
                <a:ea typeface="DengXian" panose="02010600030101010101" pitchFamily="2" charset="-122"/>
                <a:cs typeface="Arial" panose="020B0604020202020204" pitchFamily="34" charset="0"/>
              </a:rPr>
              <a:t>consider majoring in </a:t>
            </a:r>
            <a:r>
              <a:rPr lang="en-US" sz="5000" b="1" dirty="0">
                <a:solidFill>
                  <a:srgbClr val="0070C0"/>
                </a:solidFill>
                <a:latin typeface="DengXian" panose="02010600030101010101" pitchFamily="2" charset="-122"/>
                <a:ea typeface="DengXian" panose="02010600030101010101" pitchFamily="2" charset="-122"/>
                <a:cs typeface="Arial" panose="020B0604020202020204" pitchFamily="34" charset="0"/>
              </a:rPr>
              <a:t>Spanish</a:t>
            </a:r>
            <a:r>
              <a:rPr lang="en-US" sz="5000" b="1" dirty="0">
                <a:solidFill>
                  <a:srgbClr val="002774"/>
                </a:solidFill>
                <a:latin typeface="DengXian" panose="02010600030101010101" pitchFamily="2" charset="-122"/>
                <a:ea typeface="DengXian" panose="02010600030101010101" pitchFamily="2" charset="-122"/>
                <a:cs typeface="Arial" panose="020B0604020202020204" pitchFamily="34" charset="0"/>
              </a:rPr>
              <a:t> </a:t>
            </a:r>
            <a:br>
              <a:rPr lang="en-US" sz="5000" b="1" dirty="0">
                <a:solidFill>
                  <a:srgbClr val="002774"/>
                </a:solidFill>
                <a:latin typeface="DengXian" panose="02010600030101010101" pitchFamily="2" charset="-122"/>
                <a:ea typeface="DengXian" panose="02010600030101010101" pitchFamily="2" charset="-122"/>
                <a:cs typeface="Arial" panose="020B0604020202020204" pitchFamily="34" charset="0"/>
              </a:rPr>
            </a:br>
            <a:endParaRPr lang="en-US" sz="5000" b="1" kern="0" dirty="0">
              <a:solidFill>
                <a:schemeClr val="accent5">
                  <a:lumMod val="50000"/>
                </a:schemeClr>
              </a:solidFill>
              <a:latin typeface="Garamond" panose="02020404030301010803" pitchFamily="18" charset="0"/>
              <a:ea typeface="ＭＳ Ｐゴシック"/>
            </a:endParaRPr>
          </a:p>
        </p:txBody>
      </p:sp>
      <p:pic>
        <p:nvPicPr>
          <p:cNvPr id="17" name="Picture 16">
            <a:extLst>
              <a:ext uri="{FF2B5EF4-FFF2-40B4-BE49-F238E27FC236}">
                <a16:creationId xmlns:a16="http://schemas.microsoft.com/office/drawing/2014/main" id="{3B4E6057-2731-491A-80A4-442D4ABFF6C7}"/>
              </a:ext>
            </a:extLst>
          </p:cNvPr>
          <p:cNvPicPr>
            <a:picLocks noChangeAspect="1"/>
          </p:cNvPicPr>
          <p:nvPr/>
        </p:nvPicPr>
        <p:blipFill>
          <a:blip r:embed="rId3"/>
          <a:stretch>
            <a:fillRect/>
          </a:stretch>
        </p:blipFill>
        <p:spPr>
          <a:xfrm>
            <a:off x="0" y="1715988"/>
            <a:ext cx="12192000" cy="60319"/>
          </a:xfrm>
          <a:prstGeom prst="rect">
            <a:avLst/>
          </a:prstGeom>
        </p:spPr>
      </p:pic>
      <p:pic>
        <p:nvPicPr>
          <p:cNvPr id="8" name="Picture 7">
            <a:extLst>
              <a:ext uri="{FF2B5EF4-FFF2-40B4-BE49-F238E27FC236}">
                <a16:creationId xmlns:a16="http://schemas.microsoft.com/office/drawing/2014/main" id="{42537926-4CB0-4F56-80AC-38F342A8DB06}"/>
              </a:ext>
            </a:extLst>
          </p:cNvPr>
          <p:cNvPicPr>
            <a:picLocks noChangeAspect="1"/>
          </p:cNvPicPr>
          <p:nvPr/>
        </p:nvPicPr>
        <p:blipFill>
          <a:blip r:embed="rId4"/>
          <a:stretch>
            <a:fillRect/>
          </a:stretch>
        </p:blipFill>
        <p:spPr>
          <a:xfrm>
            <a:off x="0" y="6289110"/>
            <a:ext cx="1173821" cy="588484"/>
          </a:xfrm>
          <a:prstGeom prst="rect">
            <a:avLst/>
          </a:prstGeom>
        </p:spPr>
      </p:pic>
      <p:sp>
        <p:nvSpPr>
          <p:cNvPr id="7" name="Subtitle 2">
            <a:extLst>
              <a:ext uri="{FF2B5EF4-FFF2-40B4-BE49-F238E27FC236}">
                <a16:creationId xmlns:a16="http://schemas.microsoft.com/office/drawing/2014/main" id="{CE9CA0DA-6864-4ECC-87BD-04E687B9CFED}"/>
              </a:ext>
            </a:extLst>
          </p:cNvPr>
          <p:cNvSpPr>
            <a:spLocks noGrp="1"/>
          </p:cNvSpPr>
          <p:nvPr>
            <p:ph idx="1"/>
          </p:nvPr>
        </p:nvSpPr>
        <p:spPr>
          <a:xfrm>
            <a:off x="899056" y="2088591"/>
            <a:ext cx="10590481" cy="3803326"/>
          </a:xfrm>
        </p:spPr>
        <p:txBody>
          <a:bodyPr>
            <a:noAutofit/>
          </a:bodyPr>
          <a:lstStyle/>
          <a:p>
            <a:pPr marL="285750" indent="-285750" algn="just">
              <a:lnSpc>
                <a:spcPct val="100000"/>
              </a:lnSpc>
              <a:spcBef>
                <a:spcPts val="600"/>
              </a:spcBef>
              <a:spcAft>
                <a:spcPts val="600"/>
              </a:spcAft>
              <a:buFont typeface="Wingdings" panose="05000000000000000000" pitchFamily="2" charset="2"/>
              <a:buChar char="§"/>
            </a:pPr>
            <a:r>
              <a:rPr lang="en-US" sz="2300" dirty="0">
                <a:solidFill>
                  <a:srgbClr val="002774"/>
                </a:solidFill>
                <a:latin typeface="DengXian" panose="02010600030101010101" pitchFamily="2" charset="-122"/>
                <a:ea typeface="DengXian" panose="02010600030101010101" pitchFamily="2" charset="-122"/>
                <a:cs typeface="Arial" panose="020B0604020202020204" pitchFamily="34" charset="0"/>
              </a:rPr>
              <a:t>Spanish is the second most spoken language in the US.</a:t>
            </a:r>
          </a:p>
          <a:p>
            <a:pPr marL="285750" indent="-285750" algn="just">
              <a:lnSpc>
                <a:spcPct val="100000"/>
              </a:lnSpc>
              <a:spcBef>
                <a:spcPts val="600"/>
              </a:spcBef>
              <a:spcAft>
                <a:spcPts val="600"/>
              </a:spcAft>
              <a:buFont typeface="Wingdings" panose="05000000000000000000" pitchFamily="2" charset="2"/>
              <a:buChar char="§"/>
            </a:pPr>
            <a:r>
              <a:rPr lang="en-US" sz="2300" dirty="0">
                <a:solidFill>
                  <a:srgbClr val="002774"/>
                </a:solidFill>
                <a:latin typeface="DengXian" panose="02010600030101010101" pitchFamily="2" charset="-122"/>
                <a:ea typeface="DengXian" panose="02010600030101010101" pitchFamily="2" charset="-122"/>
                <a:cs typeface="Arial" panose="020B0604020202020204" pitchFamily="34" charset="0"/>
              </a:rPr>
              <a:t>Spanish as a language spoken at home by about 37 million speakers make the US the fifth largest Spanish-speaking community in the world. </a:t>
            </a:r>
          </a:p>
          <a:p>
            <a:pPr marL="285750" indent="-285750" algn="just">
              <a:lnSpc>
                <a:spcPct val="100000"/>
              </a:lnSpc>
              <a:spcBef>
                <a:spcPts val="600"/>
              </a:spcBef>
              <a:spcAft>
                <a:spcPts val="600"/>
              </a:spcAft>
              <a:buFont typeface="Wingdings" panose="05000000000000000000" pitchFamily="2" charset="2"/>
              <a:buChar char="§"/>
            </a:pPr>
            <a:r>
              <a:rPr lang="en-US" sz="2300" dirty="0">
                <a:solidFill>
                  <a:srgbClr val="002774"/>
                </a:solidFill>
                <a:latin typeface="DengXian" panose="02010600030101010101" pitchFamily="2" charset="-122"/>
                <a:ea typeface="DengXian" panose="02010600030101010101" pitchFamily="2" charset="-122"/>
                <a:cs typeface="Arial" panose="020B0604020202020204" pitchFamily="34" charset="0"/>
              </a:rPr>
              <a:t>Spanish is the fourth most spoken language in the world with 537 million native and second language speakers. </a:t>
            </a:r>
          </a:p>
          <a:p>
            <a:pPr marL="285750" indent="-285750" algn="just">
              <a:lnSpc>
                <a:spcPct val="100000"/>
              </a:lnSpc>
              <a:spcBef>
                <a:spcPts val="600"/>
              </a:spcBef>
              <a:spcAft>
                <a:spcPts val="600"/>
              </a:spcAft>
              <a:buFont typeface="Wingdings" panose="05000000000000000000" pitchFamily="2" charset="2"/>
              <a:buChar char="§"/>
            </a:pPr>
            <a:r>
              <a:rPr lang="en-US" sz="2300" dirty="0">
                <a:solidFill>
                  <a:srgbClr val="002774"/>
                </a:solidFill>
                <a:latin typeface="DengXian" panose="02010600030101010101" pitchFamily="2" charset="-122"/>
                <a:ea typeface="DengXian" panose="02010600030101010101" pitchFamily="2" charset="-122"/>
                <a:cs typeface="Arial" panose="020B0604020202020204" pitchFamily="34" charset="0"/>
              </a:rPr>
              <a:t>Language learning provides many benefits including greater academic achievement, greater cognitive development, and more positive attitudes towards other languages and cultures. </a:t>
            </a:r>
          </a:p>
          <a:p>
            <a:pPr>
              <a:lnSpc>
                <a:spcPct val="100000"/>
              </a:lnSpc>
              <a:spcBef>
                <a:spcPts val="600"/>
              </a:spcBef>
              <a:spcAft>
                <a:spcPts val="600"/>
              </a:spcAft>
              <a:buFont typeface="Wingdings" panose="05000000000000000000" pitchFamily="2" charset="2"/>
              <a:buChar char="v"/>
            </a:pPr>
            <a:endParaRPr lang="en-US" sz="2300" dirty="0"/>
          </a:p>
        </p:txBody>
      </p:sp>
    </p:spTree>
    <p:extLst>
      <p:ext uri="{BB962C8B-B14F-4D97-AF65-F5344CB8AC3E}">
        <p14:creationId xmlns:p14="http://schemas.microsoft.com/office/powerpoint/2010/main" val="206435918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07B0562-662D-46B6-AE0C-761C0FA3E5EC}"/>
              </a:ext>
            </a:extLst>
          </p:cNvPr>
          <p:cNvPicPr>
            <a:picLocks noChangeAspect="1"/>
          </p:cNvPicPr>
          <p:nvPr/>
        </p:nvPicPr>
        <p:blipFill>
          <a:blip r:embed="rId2"/>
          <a:stretch>
            <a:fillRect/>
          </a:stretch>
        </p:blipFill>
        <p:spPr>
          <a:xfrm>
            <a:off x="0" y="6289110"/>
            <a:ext cx="12192000" cy="583151"/>
          </a:xfrm>
          <a:prstGeom prst="rect">
            <a:avLst/>
          </a:prstGeom>
        </p:spPr>
      </p:pic>
      <p:sp>
        <p:nvSpPr>
          <p:cNvPr id="13" name="Title 1">
            <a:extLst>
              <a:ext uri="{FF2B5EF4-FFF2-40B4-BE49-F238E27FC236}">
                <a16:creationId xmlns:a16="http://schemas.microsoft.com/office/drawing/2014/main" id="{4A74876B-0476-4AED-9931-92606F1823A3}"/>
              </a:ext>
            </a:extLst>
          </p:cNvPr>
          <p:cNvSpPr>
            <a:spLocks noGrp="1"/>
          </p:cNvSpPr>
          <p:nvPr>
            <p:ph type="title"/>
          </p:nvPr>
        </p:nvSpPr>
        <p:spPr>
          <a:xfrm>
            <a:off x="98297" y="776999"/>
            <a:ext cx="12192000" cy="914400"/>
          </a:xfrm>
        </p:spPr>
        <p:txBody>
          <a:bodyPr>
            <a:noAutofit/>
          </a:bodyPr>
          <a:lstStyle/>
          <a:p>
            <a:pPr algn="ctr">
              <a:lnSpc>
                <a:spcPct val="100000"/>
              </a:lnSpc>
              <a:spcBef>
                <a:spcPts val="0"/>
              </a:spcBef>
            </a:pPr>
            <a:r>
              <a:rPr lang="en-US" sz="5000" b="1" dirty="0">
                <a:solidFill>
                  <a:srgbClr val="002774"/>
                </a:solidFill>
                <a:latin typeface="DengXian" panose="02010600030101010101" pitchFamily="2" charset="-122"/>
                <a:ea typeface="DengXian" panose="02010600030101010101" pitchFamily="2" charset="-122"/>
                <a:cs typeface="Arial" panose="020B0604020202020204" pitchFamily="34" charset="0"/>
              </a:rPr>
              <a:t>Some of the many reasons to </a:t>
            </a:r>
            <a:br>
              <a:rPr lang="en-US" sz="5000" b="1" dirty="0">
                <a:solidFill>
                  <a:srgbClr val="002774"/>
                </a:solidFill>
                <a:latin typeface="DengXian" panose="02010600030101010101" pitchFamily="2" charset="-122"/>
                <a:ea typeface="DengXian" panose="02010600030101010101" pitchFamily="2" charset="-122"/>
                <a:cs typeface="Arial" panose="020B0604020202020204" pitchFamily="34" charset="0"/>
              </a:rPr>
            </a:br>
            <a:r>
              <a:rPr lang="en-US" sz="5000" b="1" dirty="0">
                <a:solidFill>
                  <a:srgbClr val="002774"/>
                </a:solidFill>
                <a:latin typeface="DengXian" panose="02010600030101010101" pitchFamily="2" charset="-122"/>
                <a:ea typeface="DengXian" panose="02010600030101010101" pitchFamily="2" charset="-122"/>
                <a:cs typeface="Arial" panose="020B0604020202020204" pitchFamily="34" charset="0"/>
              </a:rPr>
              <a:t>consider majoring in </a:t>
            </a:r>
            <a:r>
              <a:rPr lang="en-US" sz="5000" b="1" dirty="0">
                <a:solidFill>
                  <a:srgbClr val="0070C0"/>
                </a:solidFill>
                <a:latin typeface="DengXian" panose="02010600030101010101" pitchFamily="2" charset="-122"/>
                <a:ea typeface="DengXian" panose="02010600030101010101" pitchFamily="2" charset="-122"/>
                <a:cs typeface="Arial" panose="020B0604020202020204" pitchFamily="34" charset="0"/>
              </a:rPr>
              <a:t>Spanish</a:t>
            </a:r>
            <a:br>
              <a:rPr lang="en-US" sz="5000" b="1" dirty="0">
                <a:solidFill>
                  <a:srgbClr val="002774"/>
                </a:solidFill>
                <a:latin typeface="DengXian" panose="02010600030101010101" pitchFamily="2" charset="-122"/>
                <a:ea typeface="DengXian" panose="02010600030101010101" pitchFamily="2" charset="-122"/>
                <a:cs typeface="Arial" panose="020B0604020202020204" pitchFamily="34" charset="0"/>
              </a:rPr>
            </a:br>
            <a:endParaRPr lang="en-US" sz="5000" b="1" kern="0" dirty="0">
              <a:solidFill>
                <a:schemeClr val="accent5">
                  <a:lumMod val="50000"/>
                </a:schemeClr>
              </a:solidFill>
              <a:latin typeface="Garamond" panose="02020404030301010803" pitchFamily="18" charset="0"/>
              <a:ea typeface="ＭＳ Ｐゴシック"/>
            </a:endParaRPr>
          </a:p>
        </p:txBody>
      </p:sp>
      <p:pic>
        <p:nvPicPr>
          <p:cNvPr id="17" name="Picture 16">
            <a:extLst>
              <a:ext uri="{FF2B5EF4-FFF2-40B4-BE49-F238E27FC236}">
                <a16:creationId xmlns:a16="http://schemas.microsoft.com/office/drawing/2014/main" id="{3B4E6057-2731-491A-80A4-442D4ABFF6C7}"/>
              </a:ext>
            </a:extLst>
          </p:cNvPr>
          <p:cNvPicPr>
            <a:picLocks noChangeAspect="1"/>
          </p:cNvPicPr>
          <p:nvPr/>
        </p:nvPicPr>
        <p:blipFill>
          <a:blip r:embed="rId3"/>
          <a:stretch>
            <a:fillRect/>
          </a:stretch>
        </p:blipFill>
        <p:spPr>
          <a:xfrm>
            <a:off x="0" y="1715988"/>
            <a:ext cx="12192000" cy="60319"/>
          </a:xfrm>
          <a:prstGeom prst="rect">
            <a:avLst/>
          </a:prstGeom>
        </p:spPr>
      </p:pic>
      <p:pic>
        <p:nvPicPr>
          <p:cNvPr id="8" name="Picture 7">
            <a:extLst>
              <a:ext uri="{FF2B5EF4-FFF2-40B4-BE49-F238E27FC236}">
                <a16:creationId xmlns:a16="http://schemas.microsoft.com/office/drawing/2014/main" id="{42537926-4CB0-4F56-80AC-38F342A8DB06}"/>
              </a:ext>
            </a:extLst>
          </p:cNvPr>
          <p:cNvPicPr>
            <a:picLocks noChangeAspect="1"/>
          </p:cNvPicPr>
          <p:nvPr/>
        </p:nvPicPr>
        <p:blipFill>
          <a:blip r:embed="rId4"/>
          <a:stretch>
            <a:fillRect/>
          </a:stretch>
        </p:blipFill>
        <p:spPr>
          <a:xfrm>
            <a:off x="0" y="6289110"/>
            <a:ext cx="1173821" cy="588484"/>
          </a:xfrm>
          <a:prstGeom prst="rect">
            <a:avLst/>
          </a:prstGeom>
        </p:spPr>
      </p:pic>
      <p:sp>
        <p:nvSpPr>
          <p:cNvPr id="9" name="Subtitle 2">
            <a:extLst>
              <a:ext uri="{FF2B5EF4-FFF2-40B4-BE49-F238E27FC236}">
                <a16:creationId xmlns:a16="http://schemas.microsoft.com/office/drawing/2014/main" id="{1C7CCCEE-2BD5-4CE3-84A2-696ED7C83881}"/>
              </a:ext>
            </a:extLst>
          </p:cNvPr>
          <p:cNvSpPr>
            <a:spLocks noGrp="1"/>
          </p:cNvSpPr>
          <p:nvPr>
            <p:ph idx="1"/>
          </p:nvPr>
        </p:nvSpPr>
        <p:spPr>
          <a:xfrm>
            <a:off x="865918" y="1848880"/>
            <a:ext cx="10656757" cy="4440230"/>
          </a:xfrm>
        </p:spPr>
        <p:txBody>
          <a:bodyPr>
            <a:noAutofit/>
          </a:bodyPr>
          <a:lstStyle/>
          <a:p>
            <a:pPr marL="285750" indent="-285750" algn="just">
              <a:lnSpc>
                <a:spcPct val="100000"/>
              </a:lnSpc>
              <a:spcBef>
                <a:spcPts val="600"/>
              </a:spcBef>
              <a:spcAft>
                <a:spcPts val="600"/>
              </a:spcAft>
              <a:buFont typeface="Wingdings" panose="05000000000000000000" pitchFamily="2" charset="2"/>
              <a:buChar char="§"/>
            </a:pPr>
            <a:r>
              <a:rPr lang="en-US" sz="2300" dirty="0">
                <a:solidFill>
                  <a:srgbClr val="002774"/>
                </a:solidFill>
                <a:latin typeface="DengXian" panose="02010600030101010101" pitchFamily="2" charset="-122"/>
                <a:ea typeface="DengXian" panose="02010600030101010101" pitchFamily="2" charset="-122"/>
                <a:cs typeface="Arial" panose="020B0604020202020204" pitchFamily="34" charset="0"/>
              </a:rPr>
              <a:t>In the 21st century, the globalization of the world have brought together diverse cultures and communities in contact. That said, language learning is essential in order to participate in the modern global economy. </a:t>
            </a:r>
          </a:p>
          <a:p>
            <a:pPr marL="285750" indent="-285750" algn="just">
              <a:lnSpc>
                <a:spcPct val="100000"/>
              </a:lnSpc>
              <a:spcBef>
                <a:spcPts val="600"/>
              </a:spcBef>
              <a:spcAft>
                <a:spcPts val="600"/>
              </a:spcAft>
              <a:buFont typeface="Wingdings" panose="05000000000000000000" pitchFamily="2" charset="2"/>
              <a:buChar char="§"/>
            </a:pPr>
            <a:r>
              <a:rPr lang="en-US" sz="2300" b="1" dirty="0">
                <a:solidFill>
                  <a:srgbClr val="002774"/>
                </a:solidFill>
                <a:latin typeface="DengXian" panose="02010600030101010101" pitchFamily="2" charset="-122"/>
                <a:ea typeface="DengXian" panose="02010600030101010101" pitchFamily="2" charset="-122"/>
                <a:cs typeface="Arial" panose="020B0604020202020204" pitchFamily="34" charset="0"/>
              </a:rPr>
              <a:t>At Western, it only takes 5 quarters to complete the 60-credit coursework program requirement. See the example coursework requirement schedule on the following slide. </a:t>
            </a:r>
          </a:p>
          <a:p>
            <a:pPr marL="0" indent="0" algn="just">
              <a:lnSpc>
                <a:spcPct val="100000"/>
              </a:lnSpc>
              <a:spcBef>
                <a:spcPts val="600"/>
              </a:spcBef>
              <a:spcAft>
                <a:spcPts val="600"/>
              </a:spcAft>
              <a:buNone/>
            </a:pPr>
            <a:r>
              <a:rPr lang="en-US" sz="2350" b="1" dirty="0">
                <a:solidFill>
                  <a:srgbClr val="002774"/>
                </a:solidFill>
                <a:latin typeface="DengXian" panose="02010600030101010101" pitchFamily="2" charset="-122"/>
                <a:ea typeface="DengXian" panose="02010600030101010101" pitchFamily="2" charset="-122"/>
                <a:cs typeface="Arial" panose="020B0604020202020204" pitchFamily="34" charset="0"/>
              </a:rPr>
              <a:t>	* </a:t>
            </a:r>
            <a:r>
              <a:rPr lang="en-US" sz="2350" dirty="0">
                <a:solidFill>
                  <a:srgbClr val="002774"/>
                </a:solidFill>
                <a:latin typeface="DengXian" panose="02010600030101010101" pitchFamily="2" charset="-122"/>
                <a:ea typeface="DengXian" panose="02010600030101010101" pitchFamily="2" charset="-122"/>
                <a:cs typeface="Arial" panose="020B0604020202020204" pitchFamily="34" charset="0"/>
              </a:rPr>
              <a:t>300- and 400-level Spanish courses count towards the following 	programs: </a:t>
            </a:r>
            <a:r>
              <a:rPr lang="en-US" sz="2350" dirty="0">
                <a:solidFill>
                  <a:srgbClr val="7030A0"/>
                </a:solidFill>
                <a:latin typeface="DengXian" panose="02010600030101010101" pitchFamily="2" charset="-122"/>
                <a:ea typeface="DengXian" panose="02010600030101010101" pitchFamily="2" charset="-122"/>
                <a:cs typeface="Arial" panose="020B0604020202020204" pitchFamily="34" charset="0"/>
              </a:rPr>
              <a:t>International Business Concentration in Business Administration 	Major</a:t>
            </a:r>
            <a:r>
              <a:rPr lang="en-US" sz="2350" dirty="0">
                <a:solidFill>
                  <a:srgbClr val="002774"/>
                </a:solidFill>
                <a:latin typeface="DengXian" panose="02010600030101010101" pitchFamily="2" charset="-122"/>
                <a:ea typeface="DengXian" panose="02010600030101010101" pitchFamily="2" charset="-122"/>
                <a:cs typeface="Arial" panose="020B0604020202020204" pitchFamily="34" charset="0"/>
              </a:rPr>
              <a:t>, </a:t>
            </a:r>
            <a:r>
              <a:rPr lang="en-US" sz="2350" dirty="0">
                <a:solidFill>
                  <a:srgbClr val="7030A0"/>
                </a:solidFill>
                <a:latin typeface="DengXian" panose="02010600030101010101" pitchFamily="2" charset="-122"/>
                <a:ea typeface="DengXian" panose="02010600030101010101" pitchFamily="2" charset="-122"/>
                <a:cs typeface="Arial" panose="020B0604020202020204" pitchFamily="34" charset="0"/>
              </a:rPr>
              <a:t>International Business Minor</a:t>
            </a:r>
            <a:r>
              <a:rPr lang="en-US" sz="2350" dirty="0">
                <a:solidFill>
                  <a:srgbClr val="002774"/>
                </a:solidFill>
                <a:latin typeface="DengXian" panose="02010600030101010101" pitchFamily="2" charset="-122"/>
                <a:ea typeface="DengXian" panose="02010600030101010101" pitchFamily="2" charset="-122"/>
                <a:cs typeface="Arial" panose="020B0604020202020204" pitchFamily="34" charset="0"/>
              </a:rPr>
              <a:t>, </a:t>
            </a:r>
            <a:r>
              <a:rPr lang="en-US" sz="2350" dirty="0">
                <a:solidFill>
                  <a:srgbClr val="00B050"/>
                </a:solidFill>
                <a:latin typeface="DengXian" panose="02010600030101010101" pitchFamily="2" charset="-122"/>
                <a:ea typeface="DengXian" panose="02010600030101010101" pitchFamily="2" charset="-122"/>
                <a:cs typeface="Arial" panose="020B0604020202020204" pitchFamily="34" charset="0"/>
              </a:rPr>
              <a:t>Latin American and Spanish and 	History Concentrations in Latin American Studies Major</a:t>
            </a:r>
            <a:r>
              <a:rPr lang="en-US" sz="2350" dirty="0">
                <a:solidFill>
                  <a:srgbClr val="002774"/>
                </a:solidFill>
                <a:latin typeface="DengXian" panose="02010600030101010101" pitchFamily="2" charset="-122"/>
                <a:ea typeface="DengXian" panose="02010600030101010101" pitchFamily="2" charset="-122"/>
                <a:cs typeface="Arial" panose="020B0604020202020204" pitchFamily="34" charset="0"/>
              </a:rPr>
              <a:t>, </a:t>
            </a:r>
            <a:r>
              <a:rPr lang="en-US" sz="2350" dirty="0">
                <a:solidFill>
                  <a:srgbClr val="C00000"/>
                </a:solidFill>
                <a:latin typeface="DengXian" panose="02010600030101010101" pitchFamily="2" charset="-122"/>
                <a:ea typeface="DengXian" panose="02010600030101010101" pitchFamily="2" charset="-122"/>
                <a:cs typeface="Arial" panose="020B0604020202020204" pitchFamily="34" charset="0"/>
              </a:rPr>
              <a:t>Linguistics Major</a:t>
            </a:r>
            <a:r>
              <a:rPr lang="en-US" sz="2350" dirty="0">
                <a:solidFill>
                  <a:srgbClr val="002774"/>
                </a:solidFill>
                <a:latin typeface="DengXian" panose="02010600030101010101" pitchFamily="2" charset="-122"/>
                <a:ea typeface="DengXian" panose="02010600030101010101" pitchFamily="2" charset="-122"/>
                <a:cs typeface="Arial" panose="020B0604020202020204" pitchFamily="34" charset="0"/>
              </a:rPr>
              <a:t>, 	and </a:t>
            </a:r>
            <a:r>
              <a:rPr lang="en-US" sz="2350" dirty="0">
                <a:solidFill>
                  <a:srgbClr val="0070C0"/>
                </a:solidFill>
                <a:latin typeface="DengXian" panose="02010600030101010101" pitchFamily="2" charset="-122"/>
                <a:ea typeface="DengXian" panose="02010600030101010101" pitchFamily="2" charset="-122"/>
                <a:cs typeface="Arial" panose="020B0604020202020204" pitchFamily="34" charset="0"/>
              </a:rPr>
              <a:t>Secondary Education Teaching Endorsement</a:t>
            </a:r>
            <a:r>
              <a:rPr lang="en-US" sz="2350" dirty="0">
                <a:solidFill>
                  <a:srgbClr val="002774"/>
                </a:solidFill>
                <a:latin typeface="DengXian" panose="02010600030101010101" pitchFamily="2" charset="-122"/>
                <a:ea typeface="DengXian" panose="02010600030101010101" pitchFamily="2" charset="-122"/>
                <a:cs typeface="Arial" panose="020B0604020202020204" pitchFamily="34" charset="0"/>
              </a:rPr>
              <a:t>. </a:t>
            </a:r>
          </a:p>
          <a:p>
            <a:pPr>
              <a:lnSpc>
                <a:spcPct val="150000"/>
              </a:lnSpc>
              <a:spcBef>
                <a:spcPts val="600"/>
              </a:spcBef>
              <a:spcAft>
                <a:spcPts val="600"/>
              </a:spcAft>
              <a:buFont typeface="Wingdings" panose="05000000000000000000" pitchFamily="2" charset="2"/>
              <a:buChar char="v"/>
            </a:pPr>
            <a:endParaRPr lang="en-US" sz="2350" dirty="0"/>
          </a:p>
        </p:txBody>
      </p:sp>
    </p:spTree>
    <p:extLst>
      <p:ext uri="{BB962C8B-B14F-4D97-AF65-F5344CB8AC3E}">
        <p14:creationId xmlns:p14="http://schemas.microsoft.com/office/powerpoint/2010/main" val="3598772210"/>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07B0562-662D-46B6-AE0C-761C0FA3E5EC}"/>
              </a:ext>
            </a:extLst>
          </p:cNvPr>
          <p:cNvPicPr>
            <a:picLocks noChangeAspect="1"/>
          </p:cNvPicPr>
          <p:nvPr/>
        </p:nvPicPr>
        <p:blipFill>
          <a:blip r:embed="rId2"/>
          <a:stretch>
            <a:fillRect/>
          </a:stretch>
        </p:blipFill>
        <p:spPr>
          <a:xfrm>
            <a:off x="0" y="6289110"/>
            <a:ext cx="12192000" cy="583151"/>
          </a:xfrm>
          <a:prstGeom prst="rect">
            <a:avLst/>
          </a:prstGeom>
        </p:spPr>
      </p:pic>
      <p:sp>
        <p:nvSpPr>
          <p:cNvPr id="13" name="Title 1">
            <a:extLst>
              <a:ext uri="{FF2B5EF4-FFF2-40B4-BE49-F238E27FC236}">
                <a16:creationId xmlns:a16="http://schemas.microsoft.com/office/drawing/2014/main" id="{4A74876B-0476-4AED-9931-92606F1823A3}"/>
              </a:ext>
            </a:extLst>
          </p:cNvPr>
          <p:cNvSpPr>
            <a:spLocks noGrp="1"/>
          </p:cNvSpPr>
          <p:nvPr>
            <p:ph type="title"/>
          </p:nvPr>
        </p:nvSpPr>
        <p:spPr>
          <a:xfrm>
            <a:off x="98297" y="776999"/>
            <a:ext cx="12192000" cy="914400"/>
          </a:xfrm>
        </p:spPr>
        <p:txBody>
          <a:bodyPr>
            <a:noAutofit/>
          </a:bodyPr>
          <a:lstStyle/>
          <a:p>
            <a:pPr algn="ctr">
              <a:lnSpc>
                <a:spcPct val="100000"/>
              </a:lnSpc>
              <a:spcBef>
                <a:spcPts val="0"/>
              </a:spcBef>
            </a:pPr>
            <a:r>
              <a:rPr lang="en-US" sz="5400" b="1" dirty="0">
                <a:solidFill>
                  <a:srgbClr val="002774"/>
                </a:solidFill>
                <a:latin typeface="DengXian" panose="02010600030101010101" pitchFamily="2" charset="-122"/>
                <a:ea typeface="DengXian" panose="02010600030101010101" pitchFamily="2" charset="-122"/>
                <a:cs typeface="Arial" panose="020B0604020202020204" pitchFamily="34" charset="0"/>
              </a:rPr>
              <a:t>Example </a:t>
            </a:r>
            <a:r>
              <a:rPr lang="en-US" sz="5400" b="1" dirty="0">
                <a:solidFill>
                  <a:srgbClr val="0070C0"/>
                </a:solidFill>
                <a:latin typeface="DengXian" panose="02010600030101010101" pitchFamily="2" charset="-122"/>
                <a:ea typeface="DengXian" panose="02010600030101010101" pitchFamily="2" charset="-122"/>
                <a:cs typeface="Arial" panose="020B0604020202020204" pitchFamily="34" charset="0"/>
              </a:rPr>
              <a:t>Spanish</a:t>
            </a:r>
            <a:r>
              <a:rPr lang="en-US" sz="5400" b="1" dirty="0">
                <a:solidFill>
                  <a:srgbClr val="002774"/>
                </a:solidFill>
                <a:latin typeface="DengXian" panose="02010600030101010101" pitchFamily="2" charset="-122"/>
                <a:ea typeface="DengXian" panose="02010600030101010101" pitchFamily="2" charset="-122"/>
                <a:cs typeface="Arial" panose="020B0604020202020204" pitchFamily="34" charset="0"/>
              </a:rPr>
              <a:t> Coursework Requirement Schedule</a:t>
            </a:r>
            <a:br>
              <a:rPr lang="en-US" sz="5000" b="1" dirty="0">
                <a:solidFill>
                  <a:srgbClr val="002774"/>
                </a:solidFill>
                <a:latin typeface="DengXian" panose="02010600030101010101" pitchFamily="2" charset="-122"/>
                <a:ea typeface="DengXian" panose="02010600030101010101" pitchFamily="2" charset="-122"/>
                <a:cs typeface="Arial" panose="020B0604020202020204" pitchFamily="34" charset="0"/>
              </a:rPr>
            </a:br>
            <a:endParaRPr lang="en-US" sz="5000" b="1" kern="0" dirty="0">
              <a:solidFill>
                <a:schemeClr val="accent5">
                  <a:lumMod val="50000"/>
                </a:schemeClr>
              </a:solidFill>
              <a:latin typeface="Garamond" panose="02020404030301010803" pitchFamily="18" charset="0"/>
              <a:ea typeface="ＭＳ Ｐゴシック"/>
            </a:endParaRPr>
          </a:p>
        </p:txBody>
      </p:sp>
      <p:pic>
        <p:nvPicPr>
          <p:cNvPr id="17" name="Picture 16">
            <a:extLst>
              <a:ext uri="{FF2B5EF4-FFF2-40B4-BE49-F238E27FC236}">
                <a16:creationId xmlns:a16="http://schemas.microsoft.com/office/drawing/2014/main" id="{3B4E6057-2731-491A-80A4-442D4ABFF6C7}"/>
              </a:ext>
            </a:extLst>
          </p:cNvPr>
          <p:cNvPicPr>
            <a:picLocks noChangeAspect="1"/>
          </p:cNvPicPr>
          <p:nvPr/>
        </p:nvPicPr>
        <p:blipFill>
          <a:blip r:embed="rId3"/>
          <a:stretch>
            <a:fillRect/>
          </a:stretch>
        </p:blipFill>
        <p:spPr>
          <a:xfrm>
            <a:off x="0" y="1715988"/>
            <a:ext cx="12192000" cy="60319"/>
          </a:xfrm>
          <a:prstGeom prst="rect">
            <a:avLst/>
          </a:prstGeom>
        </p:spPr>
      </p:pic>
      <p:pic>
        <p:nvPicPr>
          <p:cNvPr id="8" name="Picture 7">
            <a:extLst>
              <a:ext uri="{FF2B5EF4-FFF2-40B4-BE49-F238E27FC236}">
                <a16:creationId xmlns:a16="http://schemas.microsoft.com/office/drawing/2014/main" id="{42537926-4CB0-4F56-80AC-38F342A8DB06}"/>
              </a:ext>
            </a:extLst>
          </p:cNvPr>
          <p:cNvPicPr>
            <a:picLocks noChangeAspect="1"/>
          </p:cNvPicPr>
          <p:nvPr/>
        </p:nvPicPr>
        <p:blipFill>
          <a:blip r:embed="rId4"/>
          <a:stretch>
            <a:fillRect/>
          </a:stretch>
        </p:blipFill>
        <p:spPr>
          <a:xfrm>
            <a:off x="0" y="6289110"/>
            <a:ext cx="1173821" cy="588484"/>
          </a:xfrm>
          <a:prstGeom prst="rect">
            <a:avLst/>
          </a:prstGeom>
        </p:spPr>
      </p:pic>
      <p:graphicFrame>
        <p:nvGraphicFramePr>
          <p:cNvPr id="10" name="Table 20">
            <a:extLst>
              <a:ext uri="{FF2B5EF4-FFF2-40B4-BE49-F238E27FC236}">
                <a16:creationId xmlns:a16="http://schemas.microsoft.com/office/drawing/2014/main" id="{766BA61E-8D99-4EDE-90C1-99849BBEFEA3}"/>
              </a:ext>
            </a:extLst>
          </p:cNvPr>
          <p:cNvGraphicFramePr>
            <a:graphicFrameLocks noGrp="1"/>
          </p:cNvGraphicFramePr>
          <p:nvPr>
            <p:extLst>
              <p:ext uri="{D42A27DB-BD31-4B8C-83A1-F6EECF244321}">
                <p14:modId xmlns:p14="http://schemas.microsoft.com/office/powerpoint/2010/main" val="240121329"/>
              </p:ext>
            </p:extLst>
          </p:nvPr>
        </p:nvGraphicFramePr>
        <p:xfrm>
          <a:off x="745247" y="1866683"/>
          <a:ext cx="10898099" cy="416223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336395">
                  <a:extLst>
                    <a:ext uri="{9D8B030D-6E8A-4147-A177-3AD203B41FA5}">
                      <a16:colId xmlns:a16="http://schemas.microsoft.com/office/drawing/2014/main" val="740783944"/>
                    </a:ext>
                  </a:extLst>
                </a:gridCol>
                <a:gridCol w="6561704">
                  <a:extLst>
                    <a:ext uri="{9D8B030D-6E8A-4147-A177-3AD203B41FA5}">
                      <a16:colId xmlns:a16="http://schemas.microsoft.com/office/drawing/2014/main" val="363869049"/>
                    </a:ext>
                  </a:extLst>
                </a:gridCol>
              </a:tblGrid>
              <a:tr h="1153224">
                <a:tc>
                  <a:txBody>
                    <a:bodyPr/>
                    <a:lstStyle/>
                    <a:p>
                      <a:pPr algn="ctr"/>
                      <a:r>
                        <a:rPr lang="en-US" sz="2300" dirty="0">
                          <a:solidFill>
                            <a:schemeClr val="tx1"/>
                          </a:solidFill>
                          <a:latin typeface="DengXian" panose="02010600030101010101" pitchFamily="2" charset="-122"/>
                          <a:ea typeface="DengXian" panose="02010600030101010101" pitchFamily="2" charset="-122"/>
                        </a:rPr>
                        <a:t>Quarter </a:t>
                      </a:r>
                    </a:p>
                    <a:p>
                      <a:pPr algn="ctr"/>
                      <a:r>
                        <a:rPr lang="en-US" sz="2300" dirty="0">
                          <a:solidFill>
                            <a:schemeClr val="tx1"/>
                          </a:solidFill>
                          <a:latin typeface="DengXian" panose="02010600030101010101" pitchFamily="2" charset="-122"/>
                          <a:ea typeface="DengXian" panose="02010600030101010101" pitchFamily="2" charset="-122"/>
                        </a:rPr>
                        <a:t>(after completing SPAN 203)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accent1">
                          <a:lumMod val="60000"/>
                          <a:lumOff val="40000"/>
                        </a:schemeClr>
                      </a:fgClr>
                      <a:bgClr>
                        <a:srgbClr val="FFC000"/>
                      </a:bgClr>
                    </a:pattFill>
                  </a:tcPr>
                </a:tc>
                <a:tc>
                  <a:txBody>
                    <a:bodyPr/>
                    <a:lstStyle/>
                    <a:p>
                      <a:pPr algn="ctr"/>
                      <a:r>
                        <a:rPr lang="en-US" sz="2300" dirty="0">
                          <a:solidFill>
                            <a:schemeClr val="tx1"/>
                          </a:solidFill>
                          <a:latin typeface="DengXian" panose="02010600030101010101" pitchFamily="2" charset="-122"/>
                          <a:ea typeface="DengXian" panose="02010600030101010101" pitchFamily="2" charset="-122"/>
                        </a:rPr>
                        <a:t>Courses </a:t>
                      </a:r>
                    </a:p>
                    <a:p>
                      <a:pPr algn="ctr"/>
                      <a:r>
                        <a:rPr lang="en-US" sz="2300" dirty="0">
                          <a:solidFill>
                            <a:schemeClr val="tx1"/>
                          </a:solidFill>
                          <a:latin typeface="DengXian" panose="02010600030101010101" pitchFamily="2" charset="-122"/>
                          <a:ea typeface="DengXian" panose="02010600030101010101" pitchFamily="2" charset="-122"/>
                        </a:rPr>
                        <a:t>(</a:t>
                      </a:r>
                      <a:r>
                        <a:rPr lang="en-US" sz="2300" b="1" kern="1200" dirty="0">
                          <a:solidFill>
                            <a:srgbClr val="002774"/>
                          </a:solidFill>
                          <a:latin typeface="DengXian" panose="02010600030101010101" pitchFamily="2" charset="-122"/>
                          <a:ea typeface="DengXian" panose="02010600030101010101" pitchFamily="2" charset="-122"/>
                          <a:cs typeface="Arial" panose="020B0604020202020204" pitchFamily="34" charset="0"/>
                        </a:rPr>
                        <a:t>*</a:t>
                      </a:r>
                      <a:r>
                        <a:rPr lang="en-US" sz="2300" dirty="0">
                          <a:solidFill>
                            <a:schemeClr val="tx1"/>
                          </a:solidFill>
                          <a:latin typeface="DengXian" panose="02010600030101010101" pitchFamily="2" charset="-122"/>
                          <a:ea typeface="DengXian" panose="02010600030101010101" pitchFamily="2" charset="-122"/>
                        </a:rPr>
                        <a:t>requirements, </a:t>
                      </a:r>
                      <a:r>
                        <a:rPr lang="en-US" sz="2300" b="1" kern="1200" dirty="0">
                          <a:solidFill>
                            <a:srgbClr val="002774"/>
                          </a:solidFill>
                          <a:latin typeface="DengXian" panose="02010600030101010101" pitchFamily="2" charset="-122"/>
                          <a:ea typeface="DengXian" panose="02010600030101010101" pitchFamily="2" charset="-122"/>
                          <a:cs typeface="Arial" panose="020B0604020202020204" pitchFamily="34" charset="0"/>
                        </a:rPr>
                        <a:t>†</a:t>
                      </a:r>
                      <a:r>
                        <a:rPr lang="en-US" sz="2300" dirty="0">
                          <a:solidFill>
                            <a:schemeClr val="tx1"/>
                          </a:solidFill>
                          <a:latin typeface="DengXian" panose="02010600030101010101" pitchFamily="2" charset="-122"/>
                          <a:ea typeface="DengXian" panose="02010600030101010101" pitchFamily="2" charset="-122"/>
                        </a:rPr>
                        <a:t>possible electives)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accent1">
                          <a:lumMod val="60000"/>
                          <a:lumOff val="40000"/>
                        </a:schemeClr>
                      </a:fgClr>
                      <a:bgClr>
                        <a:srgbClr val="FFC000"/>
                      </a:bgClr>
                    </a:pattFill>
                  </a:tcPr>
                </a:tc>
                <a:extLst>
                  <a:ext uri="{0D108BD9-81ED-4DB2-BD59-A6C34878D82A}">
                    <a16:rowId xmlns:a16="http://schemas.microsoft.com/office/drawing/2014/main" val="4185379732"/>
                  </a:ext>
                </a:extLst>
              </a:tr>
              <a:tr h="598339">
                <a:tc>
                  <a:txBody>
                    <a:bodyPr/>
                    <a:lstStyle/>
                    <a:p>
                      <a:pPr algn="ctr"/>
                      <a:r>
                        <a:rPr lang="en-US" sz="2300" dirty="0">
                          <a:solidFill>
                            <a:schemeClr val="tx1"/>
                          </a:solidFill>
                          <a:latin typeface="DengXian" panose="02010600030101010101" pitchFamily="2" charset="-122"/>
                          <a:ea typeface="DengXian" panose="02010600030101010101" pitchFamily="2" charset="-122"/>
                        </a:rPr>
                        <a:t>First Quarter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accent1">
                          <a:lumMod val="60000"/>
                          <a:lumOff val="40000"/>
                        </a:schemeClr>
                      </a:fgClr>
                      <a:bgClr>
                        <a:srgbClr val="FFC000"/>
                      </a:bgClr>
                    </a:pattFill>
                  </a:tcPr>
                </a:tc>
                <a:tc>
                  <a:txBody>
                    <a:bodyPr/>
                    <a:lstStyle/>
                    <a:p>
                      <a:r>
                        <a:rPr lang="en-US" sz="2300" b="1" kern="1200" dirty="0">
                          <a:solidFill>
                            <a:srgbClr val="002774"/>
                          </a:solidFill>
                          <a:latin typeface="DengXian" panose="02010600030101010101" pitchFamily="2" charset="-122"/>
                          <a:ea typeface="DengXian" panose="02010600030101010101" pitchFamily="2" charset="-122"/>
                          <a:cs typeface="Arial" panose="020B0604020202020204" pitchFamily="34" charset="0"/>
                        </a:rPr>
                        <a:t>*</a:t>
                      </a:r>
                      <a:r>
                        <a:rPr lang="en-US" sz="2300" dirty="0">
                          <a:solidFill>
                            <a:schemeClr val="tx1"/>
                          </a:solidFill>
                          <a:latin typeface="DengXian" panose="02010600030101010101" pitchFamily="2" charset="-122"/>
                          <a:ea typeface="DengXian" panose="02010600030101010101" pitchFamily="2" charset="-122"/>
                        </a:rPr>
                        <a:t>SPAN 301, </a:t>
                      </a:r>
                      <a:r>
                        <a:rPr lang="en-US" sz="2300" b="1" kern="1200" dirty="0">
                          <a:solidFill>
                            <a:srgbClr val="002774"/>
                          </a:solidFill>
                          <a:latin typeface="DengXian" panose="02010600030101010101" pitchFamily="2" charset="-122"/>
                          <a:ea typeface="DengXian" panose="02010600030101010101" pitchFamily="2" charset="-122"/>
                          <a:cs typeface="Arial" panose="020B0604020202020204" pitchFamily="34" charset="0"/>
                        </a:rPr>
                        <a:t>†</a:t>
                      </a:r>
                      <a:r>
                        <a:rPr lang="en-US" sz="2300" dirty="0">
                          <a:solidFill>
                            <a:schemeClr val="tx1"/>
                          </a:solidFill>
                          <a:latin typeface="DengXian" panose="02010600030101010101" pitchFamily="2" charset="-122"/>
                          <a:ea typeface="DengXian" panose="02010600030101010101" pitchFamily="2" charset="-122"/>
                        </a:rPr>
                        <a:t>SPAN 305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accent1">
                          <a:lumMod val="60000"/>
                          <a:lumOff val="40000"/>
                        </a:schemeClr>
                      </a:fgClr>
                      <a:bgClr>
                        <a:srgbClr val="FFC000"/>
                      </a:bgClr>
                    </a:pattFill>
                  </a:tcPr>
                </a:tc>
                <a:extLst>
                  <a:ext uri="{0D108BD9-81ED-4DB2-BD59-A6C34878D82A}">
                    <a16:rowId xmlns:a16="http://schemas.microsoft.com/office/drawing/2014/main" val="1494655064"/>
                  </a:ext>
                </a:extLst>
              </a:tr>
              <a:tr h="615655">
                <a:tc>
                  <a:txBody>
                    <a:bodyPr/>
                    <a:lstStyle/>
                    <a:p>
                      <a:pPr algn="ctr"/>
                      <a:r>
                        <a:rPr lang="en-US" sz="2300" dirty="0">
                          <a:solidFill>
                            <a:schemeClr val="tx1"/>
                          </a:solidFill>
                          <a:latin typeface="DengXian" panose="02010600030101010101" pitchFamily="2" charset="-122"/>
                          <a:ea typeface="DengXian" panose="02010600030101010101" pitchFamily="2" charset="-122"/>
                        </a:rPr>
                        <a:t>Second Quarter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accent1">
                          <a:lumMod val="60000"/>
                          <a:lumOff val="40000"/>
                        </a:schemeClr>
                      </a:fgClr>
                      <a:bgClr>
                        <a:srgbClr val="FFC000"/>
                      </a:bgClr>
                    </a:pattFill>
                  </a:tcPr>
                </a:tc>
                <a:tc>
                  <a:txBody>
                    <a:bodyPr/>
                    <a:lstStyle/>
                    <a:p>
                      <a:r>
                        <a:rPr lang="en-US" sz="2300" b="1" kern="1200" dirty="0">
                          <a:solidFill>
                            <a:srgbClr val="002774"/>
                          </a:solidFill>
                          <a:latin typeface="DengXian" panose="02010600030101010101" pitchFamily="2" charset="-122"/>
                          <a:ea typeface="DengXian" panose="02010600030101010101" pitchFamily="2" charset="-122"/>
                          <a:cs typeface="Arial" panose="020B0604020202020204" pitchFamily="34" charset="0"/>
                        </a:rPr>
                        <a:t>*</a:t>
                      </a:r>
                      <a:r>
                        <a:rPr lang="en-US" sz="2300" dirty="0">
                          <a:solidFill>
                            <a:schemeClr val="tx1"/>
                          </a:solidFill>
                          <a:latin typeface="DengXian" panose="02010600030101010101" pitchFamily="2" charset="-122"/>
                          <a:ea typeface="DengXian" panose="02010600030101010101" pitchFamily="2" charset="-122"/>
                        </a:rPr>
                        <a:t>SPAN 302, </a:t>
                      </a:r>
                      <a:r>
                        <a:rPr lang="en-US" sz="2300" b="1" kern="1200" dirty="0">
                          <a:solidFill>
                            <a:srgbClr val="002774"/>
                          </a:solidFill>
                          <a:latin typeface="DengXian" panose="02010600030101010101" pitchFamily="2" charset="-122"/>
                          <a:ea typeface="DengXian" panose="02010600030101010101" pitchFamily="2" charset="-122"/>
                          <a:cs typeface="Arial" panose="020B0604020202020204" pitchFamily="34" charset="0"/>
                        </a:rPr>
                        <a:t>*</a:t>
                      </a:r>
                      <a:r>
                        <a:rPr lang="en-US" sz="2300" dirty="0">
                          <a:solidFill>
                            <a:schemeClr val="tx1"/>
                          </a:solidFill>
                          <a:latin typeface="DengXian" panose="02010600030101010101" pitchFamily="2" charset="-122"/>
                          <a:ea typeface="DengXian" panose="02010600030101010101" pitchFamily="2" charset="-122"/>
                        </a:rPr>
                        <a:t>SPAN 331 or </a:t>
                      </a:r>
                      <a:r>
                        <a:rPr lang="en-US" sz="2300" b="1" kern="1200" dirty="0">
                          <a:solidFill>
                            <a:srgbClr val="002774"/>
                          </a:solidFill>
                          <a:latin typeface="DengXian" panose="02010600030101010101" pitchFamily="2" charset="-122"/>
                          <a:ea typeface="DengXian" panose="02010600030101010101" pitchFamily="2" charset="-122"/>
                          <a:cs typeface="Arial" panose="020B0604020202020204" pitchFamily="34" charset="0"/>
                        </a:rPr>
                        <a:t>*</a:t>
                      </a:r>
                      <a:r>
                        <a:rPr lang="en-US" sz="2300" dirty="0">
                          <a:solidFill>
                            <a:schemeClr val="tx1"/>
                          </a:solidFill>
                          <a:latin typeface="DengXian" panose="02010600030101010101" pitchFamily="2" charset="-122"/>
                          <a:ea typeface="DengXian" panose="02010600030101010101" pitchFamily="2" charset="-122"/>
                        </a:rPr>
                        <a:t>SPAN 332, </a:t>
                      </a:r>
                      <a:r>
                        <a:rPr lang="en-US" sz="2300" b="1" kern="1200" dirty="0">
                          <a:solidFill>
                            <a:srgbClr val="002774"/>
                          </a:solidFill>
                          <a:latin typeface="DengXian" panose="02010600030101010101" pitchFamily="2" charset="-122"/>
                          <a:ea typeface="DengXian" panose="02010600030101010101" pitchFamily="2" charset="-122"/>
                          <a:cs typeface="Arial" panose="020B0604020202020204" pitchFamily="34" charset="0"/>
                        </a:rPr>
                        <a:t>†</a:t>
                      </a:r>
                      <a:r>
                        <a:rPr lang="en-US" sz="2300" dirty="0">
                          <a:solidFill>
                            <a:schemeClr val="tx1"/>
                          </a:solidFill>
                          <a:latin typeface="DengXian" panose="02010600030101010101" pitchFamily="2" charset="-122"/>
                          <a:ea typeface="DengXian" panose="02010600030101010101" pitchFamily="2" charset="-122"/>
                        </a:rPr>
                        <a:t>SPAN 314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accent1">
                          <a:lumMod val="60000"/>
                          <a:lumOff val="40000"/>
                        </a:schemeClr>
                      </a:fgClr>
                      <a:bgClr>
                        <a:srgbClr val="FFC000"/>
                      </a:bgClr>
                    </a:pattFill>
                  </a:tcPr>
                </a:tc>
                <a:extLst>
                  <a:ext uri="{0D108BD9-81ED-4DB2-BD59-A6C34878D82A}">
                    <a16:rowId xmlns:a16="http://schemas.microsoft.com/office/drawing/2014/main" val="3364788443"/>
                  </a:ext>
                </a:extLst>
              </a:tr>
              <a:tr h="598339">
                <a:tc>
                  <a:txBody>
                    <a:bodyPr/>
                    <a:lstStyle/>
                    <a:p>
                      <a:pPr algn="ctr"/>
                      <a:r>
                        <a:rPr lang="en-US" sz="2300" dirty="0">
                          <a:solidFill>
                            <a:schemeClr val="tx1"/>
                          </a:solidFill>
                          <a:latin typeface="DengXian" panose="02010600030101010101" pitchFamily="2" charset="-122"/>
                          <a:ea typeface="DengXian" panose="02010600030101010101" pitchFamily="2" charset="-122"/>
                        </a:rPr>
                        <a:t>Third Quarter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accent1">
                          <a:lumMod val="60000"/>
                          <a:lumOff val="40000"/>
                        </a:schemeClr>
                      </a:fgClr>
                      <a:bgClr>
                        <a:srgbClr val="FFC000"/>
                      </a:bgClr>
                    </a:pattFill>
                  </a:tcPr>
                </a:tc>
                <a:tc>
                  <a:txBody>
                    <a:bodyPr/>
                    <a:lstStyle/>
                    <a:p>
                      <a:pPr lvl="0">
                        <a:buNone/>
                      </a:pPr>
                      <a:r>
                        <a:rPr lang="en-US" sz="2300" b="1" kern="1200" dirty="0">
                          <a:solidFill>
                            <a:srgbClr val="002774"/>
                          </a:solidFill>
                          <a:latin typeface="DengXian"/>
                          <a:ea typeface="DengXian"/>
                          <a:cs typeface="Arial"/>
                        </a:rPr>
                        <a:t>*</a:t>
                      </a:r>
                      <a:r>
                        <a:rPr lang="en-US" sz="2300" dirty="0">
                          <a:solidFill>
                            <a:schemeClr val="tx1"/>
                          </a:solidFill>
                          <a:latin typeface="DengXian"/>
                          <a:ea typeface="DengXian"/>
                        </a:rPr>
                        <a:t>SPAN 340, </a:t>
                      </a:r>
                      <a:r>
                        <a:rPr lang="en-US" sz="2300" b="1" kern="1200" dirty="0">
                          <a:solidFill>
                            <a:srgbClr val="002774"/>
                          </a:solidFill>
                          <a:latin typeface="DengXian"/>
                          <a:ea typeface="DengXian"/>
                          <a:cs typeface="Arial"/>
                        </a:rPr>
                        <a:t>*</a:t>
                      </a:r>
                      <a:r>
                        <a:rPr lang="en-US" sz="2300" dirty="0">
                          <a:solidFill>
                            <a:schemeClr val="tx1"/>
                          </a:solidFill>
                          <a:latin typeface="DengXian"/>
                          <a:ea typeface="DengXian"/>
                        </a:rPr>
                        <a:t>SPAN 401, </a:t>
                      </a:r>
                      <a:r>
                        <a:rPr lang="en-US" sz="2300" b="1" kern="1200" dirty="0">
                          <a:solidFill>
                            <a:srgbClr val="002774"/>
                          </a:solidFill>
                          <a:latin typeface="DengXian"/>
                          <a:ea typeface="DengXian"/>
                          <a:cs typeface="Arial"/>
                        </a:rPr>
                        <a:t>*</a:t>
                      </a:r>
                      <a:r>
                        <a:rPr lang="en-US" sz="2300" dirty="0">
                          <a:solidFill>
                            <a:schemeClr val="tx1"/>
                          </a:solidFill>
                          <a:latin typeface="DengXian"/>
                          <a:ea typeface="DengXian"/>
                        </a:rPr>
                        <a:t>SPAN 404</a:t>
                      </a: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accent1">
                          <a:lumMod val="60000"/>
                          <a:lumOff val="40000"/>
                        </a:schemeClr>
                      </a:fgClr>
                      <a:bgClr>
                        <a:srgbClr val="FFC000"/>
                      </a:bgClr>
                    </a:pattFill>
                  </a:tcPr>
                </a:tc>
                <a:extLst>
                  <a:ext uri="{0D108BD9-81ED-4DB2-BD59-A6C34878D82A}">
                    <a16:rowId xmlns:a16="http://schemas.microsoft.com/office/drawing/2014/main" val="2785993247"/>
                  </a:ext>
                </a:extLst>
              </a:tr>
              <a:tr h="598339">
                <a:tc>
                  <a:txBody>
                    <a:bodyPr/>
                    <a:lstStyle/>
                    <a:p>
                      <a:pPr algn="ctr"/>
                      <a:r>
                        <a:rPr lang="en-US" sz="2300" dirty="0">
                          <a:solidFill>
                            <a:schemeClr val="tx1"/>
                          </a:solidFill>
                          <a:latin typeface="DengXian" panose="02010600030101010101" pitchFamily="2" charset="-122"/>
                          <a:ea typeface="DengXian" panose="02010600030101010101" pitchFamily="2" charset="-122"/>
                        </a:rPr>
                        <a:t>Fourth Quarter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accent1">
                          <a:lumMod val="60000"/>
                          <a:lumOff val="40000"/>
                        </a:schemeClr>
                      </a:fgClr>
                      <a:bgClr>
                        <a:srgbClr val="FFC000"/>
                      </a:bgClr>
                    </a:pattFill>
                  </a:tcPr>
                </a:tc>
                <a:tc>
                  <a:txBody>
                    <a:bodyPr/>
                    <a:lstStyle/>
                    <a:p>
                      <a:r>
                        <a:rPr lang="en-US" sz="2300" b="1" kern="1200" dirty="0">
                          <a:solidFill>
                            <a:srgbClr val="002774"/>
                          </a:solidFill>
                          <a:latin typeface="DengXian" panose="02010600030101010101" pitchFamily="2" charset="-122"/>
                          <a:ea typeface="DengXian" panose="02010600030101010101" pitchFamily="2" charset="-122"/>
                          <a:cs typeface="Arial" panose="020B0604020202020204" pitchFamily="34" charset="0"/>
                        </a:rPr>
                        <a:t>*</a:t>
                      </a:r>
                      <a:r>
                        <a:rPr lang="en-US" sz="2300" dirty="0">
                          <a:solidFill>
                            <a:schemeClr val="tx1"/>
                          </a:solidFill>
                          <a:latin typeface="DengXian" panose="02010600030101010101" pitchFamily="2" charset="-122"/>
                          <a:ea typeface="DengXian" panose="02010600030101010101" pitchFamily="2" charset="-122"/>
                        </a:rPr>
                        <a:t>SPAN 351 or </a:t>
                      </a:r>
                      <a:r>
                        <a:rPr lang="en-US" sz="2300" b="1" kern="1200" dirty="0">
                          <a:solidFill>
                            <a:srgbClr val="002774"/>
                          </a:solidFill>
                          <a:latin typeface="DengXian" panose="02010600030101010101" pitchFamily="2" charset="-122"/>
                          <a:ea typeface="DengXian" panose="02010600030101010101" pitchFamily="2" charset="-122"/>
                          <a:cs typeface="Arial" panose="020B0604020202020204" pitchFamily="34" charset="0"/>
                        </a:rPr>
                        <a:t>*</a:t>
                      </a:r>
                      <a:r>
                        <a:rPr lang="en-US" sz="2300" dirty="0">
                          <a:solidFill>
                            <a:schemeClr val="tx1"/>
                          </a:solidFill>
                          <a:latin typeface="DengXian" panose="02010600030101010101" pitchFamily="2" charset="-122"/>
                          <a:ea typeface="DengXian" panose="02010600030101010101" pitchFamily="2" charset="-122"/>
                        </a:rPr>
                        <a:t>SPAN 352, </a:t>
                      </a:r>
                      <a:r>
                        <a:rPr lang="en-US" sz="2300" b="1" kern="1200" dirty="0">
                          <a:solidFill>
                            <a:srgbClr val="002774"/>
                          </a:solidFill>
                          <a:latin typeface="DengXian" panose="02010600030101010101" pitchFamily="2" charset="-122"/>
                          <a:ea typeface="DengXian" panose="02010600030101010101" pitchFamily="2" charset="-122"/>
                          <a:cs typeface="Arial" panose="020B0604020202020204" pitchFamily="34" charset="0"/>
                        </a:rPr>
                        <a:t>†</a:t>
                      </a:r>
                      <a:r>
                        <a:rPr lang="en-US" sz="2300" dirty="0">
                          <a:solidFill>
                            <a:schemeClr val="tx1"/>
                          </a:solidFill>
                          <a:latin typeface="DengXian" panose="02010600030101010101" pitchFamily="2" charset="-122"/>
                          <a:ea typeface="DengXian" panose="02010600030101010101" pitchFamily="2" charset="-122"/>
                        </a:rPr>
                        <a:t>SPAN 440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accent1">
                          <a:lumMod val="60000"/>
                          <a:lumOff val="40000"/>
                        </a:schemeClr>
                      </a:fgClr>
                      <a:bgClr>
                        <a:srgbClr val="FFC000"/>
                      </a:bgClr>
                    </a:pattFill>
                  </a:tcPr>
                </a:tc>
                <a:extLst>
                  <a:ext uri="{0D108BD9-81ED-4DB2-BD59-A6C34878D82A}">
                    <a16:rowId xmlns:a16="http://schemas.microsoft.com/office/drawing/2014/main" val="2903519959"/>
                  </a:ext>
                </a:extLst>
              </a:tr>
              <a:tr h="598339">
                <a:tc>
                  <a:txBody>
                    <a:bodyPr/>
                    <a:lstStyle/>
                    <a:p>
                      <a:pPr algn="ctr"/>
                      <a:r>
                        <a:rPr lang="en-US" sz="2300" dirty="0">
                          <a:solidFill>
                            <a:schemeClr val="tx1"/>
                          </a:solidFill>
                          <a:latin typeface="DengXian" panose="02010600030101010101" pitchFamily="2" charset="-122"/>
                          <a:ea typeface="DengXian" panose="02010600030101010101" pitchFamily="2" charset="-122"/>
                        </a:rPr>
                        <a:t>Fifth Quarter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accent1">
                          <a:lumMod val="60000"/>
                          <a:lumOff val="40000"/>
                        </a:schemeClr>
                      </a:fgClr>
                      <a:bgClr>
                        <a:srgbClr val="FFC000"/>
                      </a:bgClr>
                    </a:pattFill>
                  </a:tcPr>
                </a:tc>
                <a:tc>
                  <a:txBody>
                    <a:bodyPr/>
                    <a:lstStyle/>
                    <a:p>
                      <a:r>
                        <a:rPr lang="en-US" sz="2300" b="1" kern="1200" dirty="0">
                          <a:solidFill>
                            <a:srgbClr val="002774"/>
                          </a:solidFill>
                          <a:latin typeface="DengXian" panose="02010600030101010101" pitchFamily="2" charset="-122"/>
                          <a:ea typeface="DengXian" panose="02010600030101010101" pitchFamily="2" charset="-122"/>
                          <a:cs typeface="Arial" panose="020B0604020202020204" pitchFamily="34" charset="0"/>
                        </a:rPr>
                        <a:t>*</a:t>
                      </a:r>
                      <a:r>
                        <a:rPr lang="en-US" sz="2300" dirty="0">
                          <a:solidFill>
                            <a:schemeClr val="tx1"/>
                          </a:solidFill>
                          <a:latin typeface="DengXian" panose="02010600030101010101" pitchFamily="2" charset="-122"/>
                          <a:ea typeface="DengXian" panose="02010600030101010101" pitchFamily="2" charset="-122"/>
                        </a:rPr>
                        <a:t>SPAN 450, </a:t>
                      </a:r>
                      <a:r>
                        <a:rPr lang="en-US" sz="2300" b="1" kern="1200" dirty="0">
                          <a:solidFill>
                            <a:srgbClr val="002774"/>
                          </a:solidFill>
                          <a:latin typeface="DengXian" panose="02010600030101010101" pitchFamily="2" charset="-122"/>
                          <a:ea typeface="DengXian" panose="02010600030101010101" pitchFamily="2" charset="-122"/>
                          <a:cs typeface="Arial" panose="020B0604020202020204" pitchFamily="34" charset="0"/>
                        </a:rPr>
                        <a:t>†</a:t>
                      </a:r>
                      <a:r>
                        <a:rPr lang="en-US" sz="2300" dirty="0">
                          <a:solidFill>
                            <a:schemeClr val="tx1"/>
                          </a:solidFill>
                          <a:latin typeface="DengXian" panose="02010600030101010101" pitchFamily="2" charset="-122"/>
                          <a:ea typeface="DengXian" panose="02010600030101010101" pitchFamily="2" charset="-122"/>
                        </a:rPr>
                        <a:t>SPAN 430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20">
                      <a:fgClr>
                        <a:schemeClr val="accent1">
                          <a:lumMod val="60000"/>
                          <a:lumOff val="40000"/>
                        </a:schemeClr>
                      </a:fgClr>
                      <a:bgClr>
                        <a:srgbClr val="FFC000"/>
                      </a:bgClr>
                    </a:pattFill>
                  </a:tcPr>
                </a:tc>
                <a:extLst>
                  <a:ext uri="{0D108BD9-81ED-4DB2-BD59-A6C34878D82A}">
                    <a16:rowId xmlns:a16="http://schemas.microsoft.com/office/drawing/2014/main" val="3969807941"/>
                  </a:ext>
                </a:extLst>
              </a:tr>
            </a:tbl>
          </a:graphicData>
        </a:graphic>
      </p:graphicFrame>
    </p:spTree>
    <p:extLst>
      <p:ext uri="{BB962C8B-B14F-4D97-AF65-F5344CB8AC3E}">
        <p14:creationId xmlns:p14="http://schemas.microsoft.com/office/powerpoint/2010/main" val="1936715801"/>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07B0562-662D-46B6-AE0C-761C0FA3E5EC}"/>
              </a:ext>
            </a:extLst>
          </p:cNvPr>
          <p:cNvPicPr>
            <a:picLocks noChangeAspect="1"/>
          </p:cNvPicPr>
          <p:nvPr/>
        </p:nvPicPr>
        <p:blipFill>
          <a:blip r:embed="rId2"/>
          <a:stretch>
            <a:fillRect/>
          </a:stretch>
        </p:blipFill>
        <p:spPr>
          <a:xfrm>
            <a:off x="0" y="6083487"/>
            <a:ext cx="12192000" cy="774513"/>
          </a:xfrm>
          <a:prstGeom prst="rect">
            <a:avLst/>
          </a:prstGeom>
        </p:spPr>
      </p:pic>
      <p:sp>
        <p:nvSpPr>
          <p:cNvPr id="5" name="Rectangle 4"/>
          <p:cNvSpPr txBox="1">
            <a:spLocks noChangeArrowheads="1"/>
          </p:cNvSpPr>
          <p:nvPr/>
        </p:nvSpPr>
        <p:spPr bwMode="auto">
          <a:xfrm>
            <a:off x="547606" y="1115879"/>
            <a:ext cx="11096787" cy="42504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0488" tIns="44450" rIns="90488" bIns="44450" numCol="1" anchor="ctr" anchorCtr="0" compatLnSpc="1">
            <a:prstTxWarp prst="textNoShape">
              <a:avLst/>
            </a:prstTxWarp>
          </a:bodyPr>
          <a:lstStyle>
            <a:lvl1pPr algn="ctr" rtl="0" eaLnBrk="1" fontAlgn="base" hangingPunct="1">
              <a:spcBef>
                <a:spcPct val="0"/>
              </a:spcBef>
              <a:spcAft>
                <a:spcPct val="0"/>
              </a:spcAft>
              <a:defRPr sz="4700">
                <a:solidFill>
                  <a:srgbClr val="881C1C"/>
                </a:solidFill>
                <a:latin typeface="+mj-lt"/>
                <a:ea typeface="+mj-ea"/>
                <a:cs typeface="+mj-cs"/>
              </a:defRPr>
            </a:lvl1pPr>
            <a:lvl2pPr algn="l" rtl="0" eaLnBrk="1" fontAlgn="base" hangingPunct="1">
              <a:spcBef>
                <a:spcPct val="0"/>
              </a:spcBef>
              <a:spcAft>
                <a:spcPct val="0"/>
              </a:spcAft>
              <a:defRPr sz="3000">
                <a:solidFill>
                  <a:srgbClr val="881C1C"/>
                </a:solidFill>
                <a:latin typeface="Georgia" charset="0"/>
                <a:ea typeface="ＭＳ Ｐゴシック" charset="0"/>
              </a:defRPr>
            </a:lvl2pPr>
            <a:lvl3pPr algn="l" rtl="0" eaLnBrk="1" fontAlgn="base" hangingPunct="1">
              <a:spcBef>
                <a:spcPct val="0"/>
              </a:spcBef>
              <a:spcAft>
                <a:spcPct val="0"/>
              </a:spcAft>
              <a:defRPr sz="3000">
                <a:solidFill>
                  <a:srgbClr val="881C1C"/>
                </a:solidFill>
                <a:latin typeface="Georgia" charset="0"/>
                <a:ea typeface="ＭＳ Ｐゴシック" charset="0"/>
              </a:defRPr>
            </a:lvl3pPr>
            <a:lvl4pPr algn="l" rtl="0" eaLnBrk="1" fontAlgn="base" hangingPunct="1">
              <a:spcBef>
                <a:spcPct val="0"/>
              </a:spcBef>
              <a:spcAft>
                <a:spcPct val="0"/>
              </a:spcAft>
              <a:defRPr sz="3000">
                <a:solidFill>
                  <a:srgbClr val="881C1C"/>
                </a:solidFill>
                <a:latin typeface="Georgia" charset="0"/>
                <a:ea typeface="ＭＳ Ｐゴシック" charset="0"/>
              </a:defRPr>
            </a:lvl4pPr>
            <a:lvl5pPr algn="l" rtl="0" eaLnBrk="1" fontAlgn="base" hangingPunct="1">
              <a:spcBef>
                <a:spcPct val="0"/>
              </a:spcBef>
              <a:spcAft>
                <a:spcPct val="0"/>
              </a:spcAft>
              <a:defRPr sz="3000">
                <a:solidFill>
                  <a:srgbClr val="881C1C"/>
                </a:solidFill>
                <a:latin typeface="Georgia" charset="0"/>
                <a:ea typeface="ＭＳ Ｐゴシック" charset="0"/>
              </a:defRPr>
            </a:lvl5pPr>
            <a:lvl6pPr marL="457200" algn="l" rtl="0" eaLnBrk="1" fontAlgn="base" hangingPunct="1">
              <a:spcBef>
                <a:spcPct val="0"/>
              </a:spcBef>
              <a:spcAft>
                <a:spcPct val="0"/>
              </a:spcAft>
              <a:defRPr sz="3000">
                <a:solidFill>
                  <a:srgbClr val="881C1C"/>
                </a:solidFill>
                <a:latin typeface="Georgia" charset="0"/>
                <a:ea typeface="ＭＳ Ｐゴシック" charset="0"/>
              </a:defRPr>
            </a:lvl6pPr>
            <a:lvl7pPr marL="914400" algn="l" rtl="0" eaLnBrk="1" fontAlgn="base" hangingPunct="1">
              <a:spcBef>
                <a:spcPct val="0"/>
              </a:spcBef>
              <a:spcAft>
                <a:spcPct val="0"/>
              </a:spcAft>
              <a:defRPr sz="3000">
                <a:solidFill>
                  <a:srgbClr val="881C1C"/>
                </a:solidFill>
                <a:latin typeface="Georgia" charset="0"/>
                <a:ea typeface="ＭＳ Ｐゴシック" charset="0"/>
              </a:defRPr>
            </a:lvl7pPr>
            <a:lvl8pPr marL="1371600" algn="l" rtl="0" eaLnBrk="1" fontAlgn="base" hangingPunct="1">
              <a:spcBef>
                <a:spcPct val="0"/>
              </a:spcBef>
              <a:spcAft>
                <a:spcPct val="0"/>
              </a:spcAft>
              <a:defRPr sz="3000">
                <a:solidFill>
                  <a:srgbClr val="881C1C"/>
                </a:solidFill>
                <a:latin typeface="Georgia" charset="0"/>
                <a:ea typeface="ＭＳ Ｐゴシック" charset="0"/>
              </a:defRPr>
            </a:lvl8pPr>
            <a:lvl9pPr marL="1828800" algn="l" rtl="0" eaLnBrk="1" fontAlgn="base" hangingPunct="1">
              <a:spcBef>
                <a:spcPct val="0"/>
              </a:spcBef>
              <a:spcAft>
                <a:spcPct val="0"/>
              </a:spcAft>
              <a:defRPr sz="3000">
                <a:solidFill>
                  <a:srgbClr val="881C1C"/>
                </a:solidFill>
                <a:latin typeface="Georgia" charset="0"/>
                <a:ea typeface="ＭＳ Ｐゴシック" charset="0"/>
              </a:defRPr>
            </a:lvl9pPr>
          </a:lstStyle>
          <a:p>
            <a:pPr>
              <a:lnSpc>
                <a:spcPct val="150000"/>
              </a:lnSpc>
            </a:pPr>
            <a:r>
              <a:rPr lang="en-US" sz="8000" b="1" dirty="0">
                <a:solidFill>
                  <a:srgbClr val="0070C0"/>
                </a:solidFill>
                <a:latin typeface="DengXian" panose="02010600030101010101" pitchFamily="2" charset="-122"/>
                <a:ea typeface="DengXian" panose="02010600030101010101" pitchFamily="2" charset="-122"/>
                <a:cs typeface="Arial" panose="020B0604020202020204" pitchFamily="34" charset="0"/>
              </a:rPr>
              <a:t>Spanish</a:t>
            </a:r>
            <a:r>
              <a:rPr lang="en-US" sz="8000" b="1" dirty="0">
                <a:solidFill>
                  <a:schemeClr val="accent5">
                    <a:lumMod val="50000"/>
                  </a:schemeClr>
                </a:solidFill>
                <a:latin typeface="DengXian" panose="02010600030101010101" pitchFamily="2" charset="-122"/>
                <a:ea typeface="DengXian" panose="02010600030101010101" pitchFamily="2" charset="-122"/>
              </a:rPr>
              <a:t> Program</a:t>
            </a:r>
          </a:p>
          <a:p>
            <a:pPr algn="just"/>
            <a:r>
              <a:rPr lang="en-US" sz="2350" dirty="0">
                <a:solidFill>
                  <a:srgbClr val="00194C"/>
                </a:solidFill>
                <a:latin typeface="DengXian" panose="02010600030101010101" pitchFamily="2" charset="-122"/>
                <a:ea typeface="DengXian" panose="02010600030101010101" pitchFamily="2" charset="-122"/>
              </a:rPr>
              <a:t>The Spanish Program at Western Washington University provides instruction in language, literature, linguistics, and culture. Language instruction is facilitated by modern communicative methods and multimedia technology, as well as through study abroad opportunities. In addition, the analytical study of Spanish is supported  through a range of skills courses, as well as a significant number of courses in linguistics. The multifaceted Spanish curriculum is diverse and varied which provides an opening to the Hispanic world through language, literature, culture, and civilization.</a:t>
            </a:r>
          </a:p>
          <a:p>
            <a:endParaRPr lang="en-US" sz="6000" b="1" dirty="0">
              <a:solidFill>
                <a:schemeClr val="accent5">
                  <a:lumMod val="50000"/>
                </a:schemeClr>
              </a:solidFill>
              <a:latin typeface="DengXian" panose="02010600030101010101" pitchFamily="2" charset="-122"/>
              <a:ea typeface="DengXian" panose="02010600030101010101" pitchFamily="2" charset="-122"/>
            </a:endParaRPr>
          </a:p>
        </p:txBody>
      </p:sp>
      <p:pic>
        <p:nvPicPr>
          <p:cNvPr id="4" name="Picture 3">
            <a:extLst>
              <a:ext uri="{FF2B5EF4-FFF2-40B4-BE49-F238E27FC236}">
                <a16:creationId xmlns:a16="http://schemas.microsoft.com/office/drawing/2014/main" id="{6A4279B9-799A-4E44-AC85-71C97ADF1902}"/>
              </a:ext>
            </a:extLst>
          </p:cNvPr>
          <p:cNvPicPr>
            <a:picLocks noChangeAspect="1"/>
          </p:cNvPicPr>
          <p:nvPr/>
        </p:nvPicPr>
        <p:blipFill>
          <a:blip r:embed="rId3"/>
          <a:stretch>
            <a:fillRect/>
          </a:stretch>
        </p:blipFill>
        <p:spPr>
          <a:xfrm>
            <a:off x="0" y="6083487"/>
            <a:ext cx="1544882" cy="774512"/>
          </a:xfrm>
          <a:prstGeom prst="rect">
            <a:avLst/>
          </a:prstGeom>
        </p:spPr>
      </p:pic>
    </p:spTree>
    <p:extLst>
      <p:ext uri="{BB962C8B-B14F-4D97-AF65-F5344CB8AC3E}">
        <p14:creationId xmlns:p14="http://schemas.microsoft.com/office/powerpoint/2010/main" val="1475151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07B0562-662D-46B6-AE0C-761C0FA3E5EC}"/>
              </a:ext>
            </a:extLst>
          </p:cNvPr>
          <p:cNvPicPr>
            <a:picLocks noChangeAspect="1"/>
          </p:cNvPicPr>
          <p:nvPr/>
        </p:nvPicPr>
        <p:blipFill>
          <a:blip r:embed="rId2"/>
          <a:stretch>
            <a:fillRect/>
          </a:stretch>
        </p:blipFill>
        <p:spPr>
          <a:xfrm>
            <a:off x="0" y="6289110"/>
            <a:ext cx="12192000" cy="583151"/>
          </a:xfrm>
          <a:prstGeom prst="rect">
            <a:avLst/>
          </a:prstGeom>
        </p:spPr>
      </p:pic>
      <p:sp>
        <p:nvSpPr>
          <p:cNvPr id="13" name="Title 1">
            <a:extLst>
              <a:ext uri="{FF2B5EF4-FFF2-40B4-BE49-F238E27FC236}">
                <a16:creationId xmlns:a16="http://schemas.microsoft.com/office/drawing/2014/main" id="{4A74876B-0476-4AED-9931-92606F1823A3}"/>
              </a:ext>
            </a:extLst>
          </p:cNvPr>
          <p:cNvSpPr>
            <a:spLocks noGrp="1"/>
          </p:cNvSpPr>
          <p:nvPr>
            <p:ph type="title"/>
          </p:nvPr>
        </p:nvSpPr>
        <p:spPr>
          <a:xfrm>
            <a:off x="0" y="22756"/>
            <a:ext cx="12192000" cy="914400"/>
          </a:xfrm>
        </p:spPr>
        <p:txBody>
          <a:bodyPr>
            <a:noAutofit/>
          </a:bodyPr>
          <a:lstStyle/>
          <a:p>
            <a:pPr algn="ctr">
              <a:lnSpc>
                <a:spcPct val="100000"/>
              </a:lnSpc>
              <a:spcBef>
                <a:spcPts val="0"/>
              </a:spcBef>
            </a:pPr>
            <a:r>
              <a:rPr lang="en-US" sz="5400" b="1" dirty="0">
                <a:solidFill>
                  <a:srgbClr val="0070C0"/>
                </a:solidFill>
                <a:latin typeface="DengXian" panose="02010600030101010101" pitchFamily="2" charset="-122"/>
                <a:ea typeface="DengXian" panose="02010600030101010101" pitchFamily="2" charset="-122"/>
                <a:cs typeface="Arial" panose="020B0604020202020204" pitchFamily="34" charset="0"/>
              </a:rPr>
              <a:t>Spanish</a:t>
            </a:r>
            <a:r>
              <a:rPr lang="en-US" sz="5400" b="1" dirty="0">
                <a:solidFill>
                  <a:srgbClr val="002774"/>
                </a:solidFill>
                <a:latin typeface="DengXian" panose="02010600030101010101" pitchFamily="2" charset="-122"/>
                <a:ea typeface="DengXian" panose="02010600030101010101" pitchFamily="2" charset="-122"/>
                <a:cs typeface="Arial" panose="020B0604020202020204" pitchFamily="34" charset="0"/>
              </a:rPr>
              <a:t> Faculty</a:t>
            </a:r>
            <a:endParaRPr lang="en-US" sz="5400" b="1" kern="0" dirty="0">
              <a:solidFill>
                <a:schemeClr val="accent5">
                  <a:lumMod val="50000"/>
                </a:schemeClr>
              </a:solidFill>
              <a:latin typeface="Garamond" panose="02020404030301010803" pitchFamily="18" charset="0"/>
              <a:ea typeface="ＭＳ Ｐゴシック"/>
            </a:endParaRPr>
          </a:p>
        </p:txBody>
      </p:sp>
      <p:pic>
        <p:nvPicPr>
          <p:cNvPr id="17" name="Picture 16">
            <a:extLst>
              <a:ext uri="{FF2B5EF4-FFF2-40B4-BE49-F238E27FC236}">
                <a16:creationId xmlns:a16="http://schemas.microsoft.com/office/drawing/2014/main" id="{3B4E6057-2731-491A-80A4-442D4ABFF6C7}"/>
              </a:ext>
            </a:extLst>
          </p:cNvPr>
          <p:cNvPicPr>
            <a:picLocks noChangeAspect="1"/>
          </p:cNvPicPr>
          <p:nvPr/>
        </p:nvPicPr>
        <p:blipFill>
          <a:blip r:embed="rId3"/>
          <a:stretch>
            <a:fillRect/>
          </a:stretch>
        </p:blipFill>
        <p:spPr>
          <a:xfrm>
            <a:off x="0" y="906325"/>
            <a:ext cx="12192000" cy="60319"/>
          </a:xfrm>
          <a:prstGeom prst="rect">
            <a:avLst/>
          </a:prstGeom>
        </p:spPr>
      </p:pic>
      <p:pic>
        <p:nvPicPr>
          <p:cNvPr id="8" name="Picture 7">
            <a:extLst>
              <a:ext uri="{FF2B5EF4-FFF2-40B4-BE49-F238E27FC236}">
                <a16:creationId xmlns:a16="http://schemas.microsoft.com/office/drawing/2014/main" id="{42537926-4CB0-4F56-80AC-38F342A8DB06}"/>
              </a:ext>
            </a:extLst>
          </p:cNvPr>
          <p:cNvPicPr>
            <a:picLocks noChangeAspect="1"/>
          </p:cNvPicPr>
          <p:nvPr/>
        </p:nvPicPr>
        <p:blipFill>
          <a:blip r:embed="rId4"/>
          <a:stretch>
            <a:fillRect/>
          </a:stretch>
        </p:blipFill>
        <p:spPr>
          <a:xfrm>
            <a:off x="0" y="6289110"/>
            <a:ext cx="1173821" cy="588484"/>
          </a:xfrm>
          <a:prstGeom prst="rect">
            <a:avLst/>
          </a:prstGeom>
        </p:spPr>
      </p:pic>
      <p:sp>
        <p:nvSpPr>
          <p:cNvPr id="7" name="Subtitle 2">
            <a:extLst>
              <a:ext uri="{FF2B5EF4-FFF2-40B4-BE49-F238E27FC236}">
                <a16:creationId xmlns:a16="http://schemas.microsoft.com/office/drawing/2014/main" id="{CE9CA0DA-6864-4ECC-87BD-04E687B9CFED}"/>
              </a:ext>
            </a:extLst>
          </p:cNvPr>
          <p:cNvSpPr>
            <a:spLocks noGrp="1"/>
          </p:cNvSpPr>
          <p:nvPr>
            <p:ph idx="1"/>
          </p:nvPr>
        </p:nvSpPr>
        <p:spPr>
          <a:xfrm>
            <a:off x="4085441" y="990379"/>
            <a:ext cx="5318924" cy="5171679"/>
          </a:xfrm>
        </p:spPr>
        <p:txBody>
          <a:bodyPr>
            <a:noAutofit/>
          </a:bodyPr>
          <a:lstStyle/>
          <a:p>
            <a:pPr>
              <a:lnSpc>
                <a:spcPct val="100000"/>
              </a:lnSpc>
              <a:spcBef>
                <a:spcPts val="0"/>
              </a:spcBef>
              <a:buFont typeface="Wingdings" panose="05000000000000000000" pitchFamily="2" charset="2"/>
              <a:buChar char="§"/>
            </a:pPr>
            <a:r>
              <a:rPr lang="en-US" sz="2600" dirty="0"/>
              <a:t>Blanca Aranda, Ph.D.</a:t>
            </a:r>
          </a:p>
          <a:p>
            <a:pPr>
              <a:lnSpc>
                <a:spcPct val="100000"/>
              </a:lnSpc>
              <a:spcBef>
                <a:spcPts val="0"/>
              </a:spcBef>
              <a:buFont typeface="Wingdings" panose="05000000000000000000" pitchFamily="2" charset="2"/>
              <a:buChar char="§"/>
            </a:pPr>
            <a:r>
              <a:rPr lang="en-US" sz="2600" dirty="0"/>
              <a:t>Sheryl Bernardo-Hinesley, Ph.D.</a:t>
            </a:r>
          </a:p>
          <a:p>
            <a:pPr>
              <a:lnSpc>
                <a:spcPct val="100000"/>
              </a:lnSpc>
              <a:spcBef>
                <a:spcPts val="0"/>
              </a:spcBef>
              <a:buFont typeface="Wingdings" panose="05000000000000000000" pitchFamily="2" charset="2"/>
              <a:buChar char="§"/>
            </a:pPr>
            <a:r>
              <a:rPr lang="en-US" sz="2600" dirty="0"/>
              <a:t>Hugo García, Ph.D.</a:t>
            </a:r>
          </a:p>
          <a:p>
            <a:pPr>
              <a:lnSpc>
                <a:spcPct val="100000"/>
              </a:lnSpc>
              <a:spcBef>
                <a:spcPts val="0"/>
              </a:spcBef>
              <a:buFont typeface="Wingdings" panose="05000000000000000000" pitchFamily="2" charset="2"/>
              <a:buChar char="§"/>
            </a:pPr>
            <a:r>
              <a:rPr lang="en-US" sz="2600" dirty="0"/>
              <a:t>Ernest Hartwell, Ph.D.</a:t>
            </a:r>
          </a:p>
          <a:p>
            <a:pPr>
              <a:lnSpc>
                <a:spcPct val="100000"/>
              </a:lnSpc>
              <a:spcBef>
                <a:spcPts val="0"/>
              </a:spcBef>
              <a:buFont typeface="Wingdings" panose="05000000000000000000" pitchFamily="2" charset="2"/>
              <a:buChar char="§"/>
            </a:pPr>
            <a:r>
              <a:rPr lang="en-US" sz="2600" dirty="0"/>
              <a:t>Joan Hoffman, Ph.D.</a:t>
            </a:r>
          </a:p>
          <a:p>
            <a:pPr>
              <a:lnSpc>
                <a:spcPct val="100000"/>
              </a:lnSpc>
              <a:spcBef>
                <a:spcPts val="0"/>
              </a:spcBef>
              <a:buFont typeface="Wingdings" panose="05000000000000000000" pitchFamily="2" charset="2"/>
              <a:buChar char="§"/>
            </a:pPr>
            <a:r>
              <a:rPr lang="en-US" sz="2600" dirty="0"/>
              <a:t>Rodolfo Mata, Ph.D.</a:t>
            </a:r>
          </a:p>
          <a:p>
            <a:pPr>
              <a:lnSpc>
                <a:spcPct val="100000"/>
              </a:lnSpc>
              <a:spcBef>
                <a:spcPts val="0"/>
              </a:spcBef>
              <a:buFont typeface="Wingdings" panose="05000000000000000000" pitchFamily="2" charset="2"/>
              <a:buChar char="§"/>
            </a:pPr>
            <a:r>
              <a:rPr lang="en-US" sz="2600" dirty="0"/>
              <a:t>Charles Patterson, Ph.D.</a:t>
            </a:r>
          </a:p>
          <a:p>
            <a:pPr>
              <a:lnSpc>
                <a:spcPct val="100000"/>
              </a:lnSpc>
              <a:spcBef>
                <a:spcPts val="0"/>
              </a:spcBef>
              <a:buFont typeface="Wingdings" panose="05000000000000000000" pitchFamily="2" charset="2"/>
              <a:buChar char="§"/>
            </a:pPr>
            <a:r>
              <a:rPr lang="en-US" sz="2600" dirty="0"/>
              <a:t>Kirsten </a:t>
            </a:r>
            <a:r>
              <a:rPr lang="en-US" sz="2600" dirty="0" err="1"/>
              <a:t>Drickey</a:t>
            </a:r>
            <a:r>
              <a:rPr lang="en-US" sz="2600" dirty="0"/>
              <a:t>, Ph.D.</a:t>
            </a:r>
          </a:p>
          <a:p>
            <a:pPr>
              <a:lnSpc>
                <a:spcPct val="100000"/>
              </a:lnSpc>
              <a:spcBef>
                <a:spcPts val="0"/>
              </a:spcBef>
              <a:buFont typeface="Wingdings" panose="05000000000000000000" pitchFamily="2" charset="2"/>
              <a:buChar char="§"/>
            </a:pPr>
            <a:r>
              <a:rPr lang="en-US" sz="2600" dirty="0"/>
              <a:t>Luis Gonzalo Portugal, Ph.D.</a:t>
            </a:r>
          </a:p>
          <a:p>
            <a:pPr>
              <a:lnSpc>
                <a:spcPct val="100000"/>
              </a:lnSpc>
              <a:spcBef>
                <a:spcPts val="0"/>
              </a:spcBef>
              <a:buFont typeface="Wingdings" panose="05000000000000000000" pitchFamily="2" charset="2"/>
              <a:buChar char="§"/>
            </a:pPr>
            <a:r>
              <a:rPr lang="en-US" sz="2600"/>
              <a:t>Mauricio Araniva, MA</a:t>
            </a:r>
            <a:endParaRPr lang="en-US" sz="2600" dirty="0"/>
          </a:p>
          <a:p>
            <a:pPr>
              <a:lnSpc>
                <a:spcPct val="100000"/>
              </a:lnSpc>
              <a:spcBef>
                <a:spcPts val="0"/>
              </a:spcBef>
              <a:buFont typeface="Wingdings" panose="05000000000000000000" pitchFamily="2" charset="2"/>
              <a:buChar char="§"/>
            </a:pPr>
            <a:r>
              <a:rPr lang="en-US" sz="2600"/>
              <a:t>Amy Carbajal, MIS </a:t>
            </a:r>
            <a:endParaRPr lang="en-US" sz="2600" dirty="0"/>
          </a:p>
          <a:p>
            <a:pPr>
              <a:lnSpc>
                <a:spcPct val="100000"/>
              </a:lnSpc>
              <a:spcBef>
                <a:spcPts val="0"/>
              </a:spcBef>
              <a:buFont typeface="Wingdings" panose="05000000000000000000" pitchFamily="2" charset="2"/>
              <a:buChar char="§"/>
            </a:pPr>
            <a:r>
              <a:rPr lang="en-US" sz="2600"/>
              <a:t>Sean Dwyer, MA </a:t>
            </a:r>
            <a:endParaRPr lang="en-US" sz="2600" dirty="0"/>
          </a:p>
          <a:p>
            <a:pPr>
              <a:lnSpc>
                <a:spcPct val="100000"/>
              </a:lnSpc>
              <a:spcBef>
                <a:spcPts val="0"/>
              </a:spcBef>
              <a:buFont typeface="Wingdings" panose="05000000000000000000" pitchFamily="2" charset="2"/>
              <a:buChar char="§"/>
            </a:pPr>
            <a:r>
              <a:rPr lang="en-US" sz="2600" dirty="0"/>
              <a:t>Mary </a:t>
            </a:r>
            <a:r>
              <a:rPr lang="en-US" sz="2600"/>
              <a:t>Anne Rangel, MS </a:t>
            </a:r>
            <a:endParaRPr lang="en-US" sz="2600" dirty="0"/>
          </a:p>
          <a:p>
            <a:pPr>
              <a:lnSpc>
                <a:spcPct val="100000"/>
              </a:lnSpc>
              <a:spcBef>
                <a:spcPts val="0"/>
              </a:spcBef>
              <a:buFont typeface="Wingdings" panose="05000000000000000000" pitchFamily="2" charset="2"/>
              <a:buChar char="§"/>
            </a:pPr>
            <a:endParaRPr lang="en-US" sz="2600" dirty="0"/>
          </a:p>
          <a:p>
            <a:pPr>
              <a:lnSpc>
                <a:spcPct val="100000"/>
              </a:lnSpc>
              <a:spcBef>
                <a:spcPts val="0"/>
              </a:spcBef>
              <a:buFont typeface="Wingdings" panose="05000000000000000000" pitchFamily="2" charset="2"/>
              <a:buChar char="v"/>
            </a:pPr>
            <a:endParaRPr lang="en-US" sz="2600" dirty="0"/>
          </a:p>
          <a:p>
            <a:pPr lvl="1">
              <a:lnSpc>
                <a:spcPct val="100000"/>
              </a:lnSpc>
              <a:spcBef>
                <a:spcPts val="0"/>
              </a:spcBef>
              <a:buFont typeface="Wingdings" panose="05000000000000000000" pitchFamily="2" charset="2"/>
              <a:buChar char="v"/>
            </a:pPr>
            <a:endParaRPr lang="en-US" sz="2600" dirty="0"/>
          </a:p>
          <a:p>
            <a:pPr>
              <a:lnSpc>
                <a:spcPct val="100000"/>
              </a:lnSpc>
              <a:spcBef>
                <a:spcPts val="0"/>
              </a:spcBef>
              <a:buFont typeface="Wingdings" panose="05000000000000000000" pitchFamily="2" charset="2"/>
              <a:buChar char="v"/>
            </a:pPr>
            <a:endParaRPr lang="en-US" sz="2600" dirty="0"/>
          </a:p>
        </p:txBody>
      </p:sp>
    </p:spTree>
    <p:extLst>
      <p:ext uri="{BB962C8B-B14F-4D97-AF65-F5344CB8AC3E}">
        <p14:creationId xmlns:p14="http://schemas.microsoft.com/office/powerpoint/2010/main" val="344308090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07B0562-662D-46B6-AE0C-761C0FA3E5EC}"/>
              </a:ext>
            </a:extLst>
          </p:cNvPr>
          <p:cNvPicPr>
            <a:picLocks noChangeAspect="1"/>
          </p:cNvPicPr>
          <p:nvPr/>
        </p:nvPicPr>
        <p:blipFill>
          <a:blip r:embed="rId2"/>
          <a:stretch>
            <a:fillRect/>
          </a:stretch>
        </p:blipFill>
        <p:spPr>
          <a:xfrm>
            <a:off x="0" y="6289110"/>
            <a:ext cx="12192000" cy="583151"/>
          </a:xfrm>
          <a:prstGeom prst="rect">
            <a:avLst/>
          </a:prstGeom>
        </p:spPr>
      </p:pic>
      <p:sp>
        <p:nvSpPr>
          <p:cNvPr id="13" name="Title 1">
            <a:extLst>
              <a:ext uri="{FF2B5EF4-FFF2-40B4-BE49-F238E27FC236}">
                <a16:creationId xmlns:a16="http://schemas.microsoft.com/office/drawing/2014/main" id="{4A74876B-0476-4AED-9931-92606F1823A3}"/>
              </a:ext>
            </a:extLst>
          </p:cNvPr>
          <p:cNvSpPr>
            <a:spLocks noGrp="1"/>
          </p:cNvSpPr>
          <p:nvPr>
            <p:ph type="title"/>
          </p:nvPr>
        </p:nvSpPr>
        <p:spPr>
          <a:xfrm>
            <a:off x="0" y="22756"/>
            <a:ext cx="12192000" cy="914400"/>
          </a:xfrm>
        </p:spPr>
        <p:txBody>
          <a:bodyPr>
            <a:noAutofit/>
          </a:bodyPr>
          <a:lstStyle/>
          <a:p>
            <a:pPr algn="ctr">
              <a:lnSpc>
                <a:spcPct val="100000"/>
              </a:lnSpc>
              <a:spcBef>
                <a:spcPts val="0"/>
              </a:spcBef>
            </a:pPr>
            <a:r>
              <a:rPr lang="en-US" sz="5400" b="1" dirty="0">
                <a:solidFill>
                  <a:srgbClr val="0070C0"/>
                </a:solidFill>
                <a:latin typeface="DengXian" panose="02010600030101010101" pitchFamily="2" charset="-122"/>
                <a:ea typeface="DengXian" panose="02010600030101010101" pitchFamily="2" charset="-122"/>
                <a:cs typeface="Arial" panose="020B0604020202020204" pitchFamily="34" charset="0"/>
              </a:rPr>
              <a:t>Spanish</a:t>
            </a:r>
            <a:r>
              <a:rPr lang="en-US" sz="5400" b="1" dirty="0">
                <a:solidFill>
                  <a:srgbClr val="002774"/>
                </a:solidFill>
                <a:latin typeface="DengXian" panose="02010600030101010101" pitchFamily="2" charset="-122"/>
                <a:ea typeface="DengXian" panose="02010600030101010101" pitchFamily="2" charset="-122"/>
                <a:cs typeface="Arial" panose="020B0604020202020204" pitchFamily="34" charset="0"/>
              </a:rPr>
              <a:t> Advisors </a:t>
            </a:r>
            <a:endParaRPr lang="en-US" sz="5400" b="1" kern="0" dirty="0">
              <a:solidFill>
                <a:schemeClr val="accent5">
                  <a:lumMod val="50000"/>
                </a:schemeClr>
              </a:solidFill>
              <a:latin typeface="Garamond" panose="02020404030301010803" pitchFamily="18" charset="0"/>
              <a:ea typeface="ＭＳ Ｐゴシック"/>
            </a:endParaRPr>
          </a:p>
        </p:txBody>
      </p:sp>
      <p:pic>
        <p:nvPicPr>
          <p:cNvPr id="17" name="Picture 16">
            <a:extLst>
              <a:ext uri="{FF2B5EF4-FFF2-40B4-BE49-F238E27FC236}">
                <a16:creationId xmlns:a16="http://schemas.microsoft.com/office/drawing/2014/main" id="{3B4E6057-2731-491A-80A4-442D4ABFF6C7}"/>
              </a:ext>
            </a:extLst>
          </p:cNvPr>
          <p:cNvPicPr>
            <a:picLocks noChangeAspect="1"/>
          </p:cNvPicPr>
          <p:nvPr/>
        </p:nvPicPr>
        <p:blipFill>
          <a:blip r:embed="rId3"/>
          <a:stretch>
            <a:fillRect/>
          </a:stretch>
        </p:blipFill>
        <p:spPr>
          <a:xfrm>
            <a:off x="0" y="906325"/>
            <a:ext cx="12192000" cy="60319"/>
          </a:xfrm>
          <a:prstGeom prst="rect">
            <a:avLst/>
          </a:prstGeom>
        </p:spPr>
      </p:pic>
      <p:pic>
        <p:nvPicPr>
          <p:cNvPr id="8" name="Picture 7">
            <a:extLst>
              <a:ext uri="{FF2B5EF4-FFF2-40B4-BE49-F238E27FC236}">
                <a16:creationId xmlns:a16="http://schemas.microsoft.com/office/drawing/2014/main" id="{42537926-4CB0-4F56-80AC-38F342A8DB06}"/>
              </a:ext>
            </a:extLst>
          </p:cNvPr>
          <p:cNvPicPr>
            <a:picLocks noChangeAspect="1"/>
          </p:cNvPicPr>
          <p:nvPr/>
        </p:nvPicPr>
        <p:blipFill>
          <a:blip r:embed="rId4"/>
          <a:stretch>
            <a:fillRect/>
          </a:stretch>
        </p:blipFill>
        <p:spPr>
          <a:xfrm>
            <a:off x="0" y="6289110"/>
            <a:ext cx="1173821" cy="588484"/>
          </a:xfrm>
          <a:prstGeom prst="rect">
            <a:avLst/>
          </a:prstGeom>
        </p:spPr>
      </p:pic>
      <p:sp>
        <p:nvSpPr>
          <p:cNvPr id="7" name="Subtitle 2">
            <a:extLst>
              <a:ext uri="{FF2B5EF4-FFF2-40B4-BE49-F238E27FC236}">
                <a16:creationId xmlns:a16="http://schemas.microsoft.com/office/drawing/2014/main" id="{CE9CA0DA-6864-4ECC-87BD-04E687B9CFED}"/>
              </a:ext>
            </a:extLst>
          </p:cNvPr>
          <p:cNvSpPr>
            <a:spLocks noGrp="1"/>
          </p:cNvSpPr>
          <p:nvPr>
            <p:ph idx="1"/>
          </p:nvPr>
        </p:nvSpPr>
        <p:spPr>
          <a:xfrm>
            <a:off x="3099015" y="1042037"/>
            <a:ext cx="5993970" cy="5171679"/>
          </a:xfrm>
        </p:spPr>
        <p:txBody>
          <a:bodyPr>
            <a:noAutofit/>
          </a:bodyPr>
          <a:lstStyle/>
          <a:p>
            <a:pPr>
              <a:lnSpc>
                <a:spcPct val="100000"/>
              </a:lnSpc>
              <a:spcBef>
                <a:spcPts val="0"/>
              </a:spcBef>
              <a:buFont typeface="Wingdings" panose="05000000000000000000" pitchFamily="2" charset="2"/>
              <a:buChar char="§"/>
            </a:pPr>
            <a:r>
              <a:rPr lang="en-US" sz="2600" dirty="0"/>
              <a:t>Study Abroad Advisor (major and minor) </a:t>
            </a:r>
          </a:p>
          <a:p>
            <a:pPr lvl="1">
              <a:lnSpc>
                <a:spcPct val="100000"/>
              </a:lnSpc>
              <a:spcBef>
                <a:spcPts val="0"/>
              </a:spcBef>
              <a:buFont typeface="Wingdings" panose="05000000000000000000" pitchFamily="2" charset="2"/>
              <a:buChar char="§"/>
            </a:pPr>
            <a:r>
              <a:rPr lang="en-US" sz="2600" dirty="0"/>
              <a:t>Joan Hoffman, Ph.D.</a:t>
            </a:r>
          </a:p>
          <a:p>
            <a:pPr>
              <a:lnSpc>
                <a:spcPct val="100000"/>
              </a:lnSpc>
              <a:spcBef>
                <a:spcPts val="0"/>
              </a:spcBef>
              <a:buFont typeface="Wingdings" panose="05000000000000000000" pitchFamily="2" charset="2"/>
              <a:buChar char="§"/>
            </a:pPr>
            <a:endParaRPr lang="en-US" sz="2600" dirty="0"/>
          </a:p>
          <a:p>
            <a:pPr>
              <a:lnSpc>
                <a:spcPct val="100000"/>
              </a:lnSpc>
              <a:spcBef>
                <a:spcPts val="0"/>
              </a:spcBef>
              <a:buFont typeface="Wingdings" panose="05000000000000000000" pitchFamily="2" charset="2"/>
              <a:buChar char="§"/>
            </a:pPr>
            <a:r>
              <a:rPr lang="en-US" sz="2600" dirty="0"/>
              <a:t>Major Advisor</a:t>
            </a:r>
          </a:p>
          <a:p>
            <a:pPr lvl="1">
              <a:lnSpc>
                <a:spcPct val="100000"/>
              </a:lnSpc>
              <a:spcBef>
                <a:spcPts val="0"/>
              </a:spcBef>
              <a:buFont typeface="Wingdings" panose="05000000000000000000" pitchFamily="2" charset="2"/>
              <a:buChar char="§"/>
            </a:pPr>
            <a:r>
              <a:rPr lang="en-US" sz="2600" dirty="0"/>
              <a:t>Charles Patterson, Ph.D.</a:t>
            </a:r>
          </a:p>
          <a:p>
            <a:pPr>
              <a:lnSpc>
                <a:spcPct val="100000"/>
              </a:lnSpc>
              <a:spcBef>
                <a:spcPts val="0"/>
              </a:spcBef>
              <a:buFont typeface="Wingdings" panose="05000000000000000000" pitchFamily="2" charset="2"/>
              <a:buChar char="§"/>
            </a:pPr>
            <a:endParaRPr lang="en-US" sz="2600" dirty="0"/>
          </a:p>
          <a:p>
            <a:pPr>
              <a:lnSpc>
                <a:spcPct val="100000"/>
              </a:lnSpc>
              <a:spcBef>
                <a:spcPts val="0"/>
              </a:spcBef>
              <a:buFont typeface="Wingdings" panose="05000000000000000000" pitchFamily="2" charset="2"/>
              <a:buChar char="§"/>
            </a:pPr>
            <a:r>
              <a:rPr lang="en-US" sz="2600" dirty="0"/>
              <a:t>Minor Advisors</a:t>
            </a:r>
          </a:p>
          <a:p>
            <a:pPr lvl="1">
              <a:lnSpc>
                <a:spcPct val="100000"/>
              </a:lnSpc>
              <a:spcBef>
                <a:spcPts val="0"/>
              </a:spcBef>
              <a:buFont typeface="Wingdings" panose="05000000000000000000" pitchFamily="2" charset="2"/>
              <a:buChar char="§"/>
            </a:pPr>
            <a:r>
              <a:rPr lang="en-US" sz="2600" dirty="0"/>
              <a:t>Blanca Aranda, Ph.D.</a:t>
            </a:r>
          </a:p>
          <a:p>
            <a:pPr lvl="1">
              <a:lnSpc>
                <a:spcPct val="100000"/>
              </a:lnSpc>
              <a:spcBef>
                <a:spcPts val="0"/>
              </a:spcBef>
              <a:buFont typeface="Wingdings" panose="05000000000000000000" pitchFamily="2" charset="2"/>
              <a:buChar char="§"/>
            </a:pPr>
            <a:r>
              <a:rPr lang="en-US" sz="2600" dirty="0"/>
              <a:t>Sheryl Bernardo-Hinesley, Ph.D.</a:t>
            </a:r>
          </a:p>
          <a:p>
            <a:pPr lvl="1">
              <a:lnSpc>
                <a:spcPct val="100000"/>
              </a:lnSpc>
              <a:spcBef>
                <a:spcPts val="0"/>
              </a:spcBef>
              <a:buFont typeface="Wingdings" panose="05000000000000000000" pitchFamily="2" charset="2"/>
              <a:buChar char="§"/>
            </a:pPr>
            <a:endParaRPr lang="en-US" sz="2600" dirty="0"/>
          </a:p>
          <a:p>
            <a:pPr>
              <a:lnSpc>
                <a:spcPct val="100000"/>
              </a:lnSpc>
              <a:spcBef>
                <a:spcPts val="0"/>
              </a:spcBef>
              <a:buFont typeface="Wingdings" panose="05000000000000000000" pitchFamily="2" charset="2"/>
              <a:buChar char="§"/>
            </a:pPr>
            <a:r>
              <a:rPr lang="en-US" sz="2600" dirty="0"/>
              <a:t>Spanish with Teaching Endorsement </a:t>
            </a:r>
          </a:p>
          <a:p>
            <a:pPr lvl="1">
              <a:lnSpc>
                <a:spcPct val="100000"/>
              </a:lnSpc>
              <a:spcBef>
                <a:spcPts val="0"/>
              </a:spcBef>
              <a:buFont typeface="Wingdings" panose="05000000000000000000" pitchFamily="2" charset="2"/>
              <a:buChar char="§"/>
            </a:pPr>
            <a:r>
              <a:rPr lang="en-US" sz="2600" dirty="0"/>
              <a:t>Rodolfo Mata, Ph.D.</a:t>
            </a:r>
          </a:p>
          <a:p>
            <a:pPr lvl="1">
              <a:lnSpc>
                <a:spcPct val="100000"/>
              </a:lnSpc>
              <a:spcBef>
                <a:spcPts val="0"/>
              </a:spcBef>
              <a:buFont typeface="Wingdings" panose="05000000000000000000" pitchFamily="2" charset="2"/>
              <a:buChar char="v"/>
            </a:pPr>
            <a:endParaRPr lang="en-US" sz="2600" dirty="0"/>
          </a:p>
          <a:p>
            <a:pPr>
              <a:lnSpc>
                <a:spcPct val="100000"/>
              </a:lnSpc>
              <a:spcBef>
                <a:spcPts val="0"/>
              </a:spcBef>
              <a:buFont typeface="Wingdings" panose="05000000000000000000" pitchFamily="2" charset="2"/>
              <a:buChar char="v"/>
            </a:pPr>
            <a:endParaRPr lang="en-US" sz="2600" dirty="0"/>
          </a:p>
        </p:txBody>
      </p:sp>
    </p:spTree>
    <p:extLst>
      <p:ext uri="{BB962C8B-B14F-4D97-AF65-F5344CB8AC3E}">
        <p14:creationId xmlns:p14="http://schemas.microsoft.com/office/powerpoint/2010/main" val="1081561320"/>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5D815FFB-48D1-4D83-B51F-DB8A1B5A4C59}"/>
              </a:ext>
            </a:extLst>
          </p:cNvPr>
          <p:cNvSpPr/>
          <p:nvPr/>
        </p:nvSpPr>
        <p:spPr>
          <a:xfrm>
            <a:off x="6262788" y="5309409"/>
            <a:ext cx="4382471" cy="1196494"/>
          </a:xfrm>
          <a:prstGeom prst="rect">
            <a:avLst/>
          </a:prstGeom>
          <a:solidFill>
            <a:srgbClr val="CCFF99"/>
          </a:solidFill>
          <a:ln w="3810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7302" y="1406859"/>
            <a:ext cx="1358537" cy="50945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tx1"/>
                </a:solidFill>
              </a:rPr>
              <a:t>Span 201</a:t>
            </a:r>
            <a:br>
              <a:rPr lang="en-US" dirty="0">
                <a:solidFill>
                  <a:schemeClr val="tx1"/>
                </a:solidFill>
              </a:rPr>
            </a:br>
            <a:r>
              <a:rPr lang="en-US" sz="800" dirty="0">
                <a:solidFill>
                  <a:prstClr val="black"/>
                </a:solidFill>
              </a:rPr>
              <a:t>INTERMEDIATE SPANISH</a:t>
            </a:r>
            <a:endParaRPr lang="en-US" dirty="0">
              <a:solidFill>
                <a:prstClr val="black"/>
              </a:solidFill>
            </a:endParaRPr>
          </a:p>
        </p:txBody>
      </p:sp>
      <p:sp>
        <p:nvSpPr>
          <p:cNvPr id="5" name="Rectangle 4"/>
          <p:cNvSpPr/>
          <p:nvPr/>
        </p:nvSpPr>
        <p:spPr>
          <a:xfrm>
            <a:off x="347301" y="2081773"/>
            <a:ext cx="1358537" cy="50945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202</a:t>
            </a:r>
            <a:br>
              <a:rPr lang="en-US" dirty="0">
                <a:solidFill>
                  <a:schemeClr val="tx1"/>
                </a:solidFill>
              </a:rPr>
            </a:br>
            <a:r>
              <a:rPr lang="en-US" sz="800" dirty="0">
                <a:solidFill>
                  <a:prstClr val="black"/>
                </a:solidFill>
              </a:rPr>
              <a:t>INTERMEDIATE SPANISH</a:t>
            </a:r>
            <a:endParaRPr lang="en-US" dirty="0">
              <a:solidFill>
                <a:schemeClr val="tx1"/>
              </a:solidFill>
            </a:endParaRPr>
          </a:p>
        </p:txBody>
      </p:sp>
      <p:sp>
        <p:nvSpPr>
          <p:cNvPr id="6" name="Rectangle 5"/>
          <p:cNvSpPr/>
          <p:nvPr/>
        </p:nvSpPr>
        <p:spPr>
          <a:xfrm>
            <a:off x="347300" y="2756686"/>
            <a:ext cx="1358537" cy="110896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203</a:t>
            </a:r>
            <a:br>
              <a:rPr lang="en-US" dirty="0">
                <a:solidFill>
                  <a:schemeClr val="tx1"/>
                </a:solidFill>
              </a:rPr>
            </a:br>
            <a:r>
              <a:rPr lang="en-US" sz="800" dirty="0">
                <a:solidFill>
                  <a:prstClr val="black"/>
                </a:solidFill>
              </a:rPr>
              <a:t>INTERMEDIATE SPANISH</a:t>
            </a:r>
          </a:p>
          <a:p>
            <a:pPr algn="ctr"/>
            <a:r>
              <a:rPr lang="en-US" sz="800" dirty="0">
                <a:solidFill>
                  <a:prstClr val="black"/>
                </a:solidFill>
              </a:rPr>
              <a:t>OR </a:t>
            </a:r>
          </a:p>
          <a:p>
            <a:pPr algn="ctr"/>
            <a:r>
              <a:rPr lang="en-US" sz="1200" dirty="0">
                <a:solidFill>
                  <a:schemeClr val="tx1"/>
                </a:solidFill>
              </a:rPr>
              <a:t>PLACEMENT</a:t>
            </a:r>
          </a:p>
          <a:p>
            <a:pPr algn="ctr"/>
            <a:r>
              <a:rPr lang="en-US" sz="1050" dirty="0">
                <a:solidFill>
                  <a:schemeClr val="tx1"/>
                </a:solidFill>
              </a:rPr>
              <a:t>in Span 301</a:t>
            </a:r>
          </a:p>
        </p:txBody>
      </p:sp>
      <p:sp>
        <p:nvSpPr>
          <p:cNvPr id="7" name="Rectangle 6"/>
          <p:cNvSpPr/>
          <p:nvPr/>
        </p:nvSpPr>
        <p:spPr>
          <a:xfrm>
            <a:off x="2068645" y="2216990"/>
            <a:ext cx="1501175" cy="178387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301</a:t>
            </a:r>
          </a:p>
          <a:p>
            <a:pPr algn="ctr"/>
            <a:r>
              <a:rPr lang="en-US" sz="800" dirty="0">
                <a:solidFill>
                  <a:schemeClr val="tx1"/>
                </a:solidFill>
              </a:rPr>
              <a:t>GRAMMAR REVIEW &amp; COMPOSITION</a:t>
            </a:r>
          </a:p>
        </p:txBody>
      </p:sp>
      <p:sp>
        <p:nvSpPr>
          <p:cNvPr id="8" name="Rectangle 7"/>
          <p:cNvSpPr/>
          <p:nvPr/>
        </p:nvSpPr>
        <p:spPr>
          <a:xfrm>
            <a:off x="2068645" y="4090129"/>
            <a:ext cx="1501175" cy="50945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305</a:t>
            </a:r>
            <a:br>
              <a:rPr lang="en-US" dirty="0">
                <a:solidFill>
                  <a:schemeClr val="tx1"/>
                </a:solidFill>
              </a:rPr>
            </a:br>
            <a:r>
              <a:rPr lang="en-US" sz="800" dirty="0">
                <a:solidFill>
                  <a:prstClr val="black"/>
                </a:solidFill>
              </a:rPr>
              <a:t>INTERM. CONVERSATION</a:t>
            </a:r>
            <a:endParaRPr lang="en-US" dirty="0">
              <a:solidFill>
                <a:schemeClr val="tx1"/>
              </a:solidFill>
            </a:endParaRPr>
          </a:p>
        </p:txBody>
      </p:sp>
      <p:sp>
        <p:nvSpPr>
          <p:cNvPr id="9" name="Rectangle 8"/>
          <p:cNvSpPr/>
          <p:nvPr/>
        </p:nvSpPr>
        <p:spPr>
          <a:xfrm>
            <a:off x="3860434" y="2650241"/>
            <a:ext cx="1512070" cy="93399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302</a:t>
            </a:r>
          </a:p>
          <a:p>
            <a:pPr lvl="0" algn="ctr"/>
            <a:r>
              <a:rPr lang="en-US" sz="800" dirty="0">
                <a:solidFill>
                  <a:prstClr val="black"/>
                </a:solidFill>
              </a:rPr>
              <a:t>GRAMMAR REVIEW &amp;</a:t>
            </a:r>
            <a:br>
              <a:rPr lang="en-US" sz="800" dirty="0">
                <a:solidFill>
                  <a:prstClr val="black"/>
                </a:solidFill>
              </a:rPr>
            </a:br>
            <a:r>
              <a:rPr lang="en-US" sz="800" dirty="0">
                <a:solidFill>
                  <a:prstClr val="black"/>
                </a:solidFill>
              </a:rPr>
              <a:t>COMPOSITION</a:t>
            </a:r>
          </a:p>
        </p:txBody>
      </p:sp>
      <p:sp>
        <p:nvSpPr>
          <p:cNvPr id="10" name="Rectangle 9"/>
          <p:cNvSpPr/>
          <p:nvPr/>
        </p:nvSpPr>
        <p:spPr>
          <a:xfrm>
            <a:off x="7164296" y="2883194"/>
            <a:ext cx="1358537" cy="5094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340</a:t>
            </a:r>
            <a:br>
              <a:rPr lang="en-US" dirty="0">
                <a:solidFill>
                  <a:schemeClr val="tx1"/>
                </a:solidFill>
              </a:rPr>
            </a:br>
            <a:r>
              <a:rPr lang="en-US" sz="800" dirty="0">
                <a:solidFill>
                  <a:prstClr val="black"/>
                </a:solidFill>
              </a:rPr>
              <a:t>INTRO TO HISPANIC LIT.</a:t>
            </a:r>
            <a:endParaRPr lang="en-US" dirty="0">
              <a:solidFill>
                <a:schemeClr val="tx1"/>
              </a:solidFill>
            </a:endParaRPr>
          </a:p>
        </p:txBody>
      </p:sp>
      <p:sp>
        <p:nvSpPr>
          <p:cNvPr id="11" name="Rectangle 10"/>
          <p:cNvSpPr/>
          <p:nvPr/>
        </p:nvSpPr>
        <p:spPr>
          <a:xfrm>
            <a:off x="8675233" y="2883194"/>
            <a:ext cx="1689466" cy="5094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351/352</a:t>
            </a:r>
            <a:br>
              <a:rPr lang="en-US" dirty="0">
                <a:solidFill>
                  <a:schemeClr val="tx1"/>
                </a:solidFill>
              </a:rPr>
            </a:br>
            <a:r>
              <a:rPr lang="en-US" sz="800" dirty="0">
                <a:solidFill>
                  <a:prstClr val="black"/>
                </a:solidFill>
              </a:rPr>
              <a:t>LIT OF SPAIN/LATIN AMERICA</a:t>
            </a:r>
            <a:endParaRPr lang="en-US" dirty="0">
              <a:solidFill>
                <a:schemeClr val="tx1"/>
              </a:solidFill>
            </a:endParaRPr>
          </a:p>
        </p:txBody>
      </p:sp>
      <p:sp>
        <p:nvSpPr>
          <p:cNvPr id="12" name="Rectangle 11"/>
          <p:cNvSpPr/>
          <p:nvPr/>
        </p:nvSpPr>
        <p:spPr>
          <a:xfrm>
            <a:off x="10517099" y="2883194"/>
            <a:ext cx="1358537" cy="5094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450</a:t>
            </a:r>
            <a:br>
              <a:rPr lang="en-US" dirty="0">
                <a:solidFill>
                  <a:schemeClr val="tx1"/>
                </a:solidFill>
              </a:rPr>
            </a:br>
            <a:r>
              <a:rPr lang="en-US" sz="800" dirty="0">
                <a:solidFill>
                  <a:prstClr val="black"/>
                </a:solidFill>
              </a:rPr>
              <a:t>TOPICS IN SPAN LITERATURE</a:t>
            </a:r>
            <a:endParaRPr lang="en-US" dirty="0">
              <a:solidFill>
                <a:schemeClr val="tx1"/>
              </a:solidFill>
            </a:endParaRPr>
          </a:p>
        </p:txBody>
      </p:sp>
      <p:sp>
        <p:nvSpPr>
          <p:cNvPr id="13" name="Rectangle 12"/>
          <p:cNvSpPr/>
          <p:nvPr/>
        </p:nvSpPr>
        <p:spPr>
          <a:xfrm>
            <a:off x="3860434" y="2064131"/>
            <a:ext cx="1501178" cy="509452"/>
          </a:xfrm>
          <a:prstGeom prst="rect">
            <a:avLst/>
          </a:prstGeom>
          <a:solidFill>
            <a:srgbClr val="A6A6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tx1"/>
                </a:solidFill>
              </a:rPr>
              <a:t>Span 314</a:t>
            </a:r>
            <a:br>
              <a:rPr lang="en-US" dirty="0">
                <a:solidFill>
                  <a:schemeClr val="tx1"/>
                </a:solidFill>
              </a:rPr>
            </a:br>
            <a:r>
              <a:rPr lang="en-US" sz="800" dirty="0">
                <a:solidFill>
                  <a:prstClr val="black"/>
                </a:solidFill>
              </a:rPr>
              <a:t>SPANISH PHONETICS</a:t>
            </a:r>
            <a:endParaRPr lang="en-US" dirty="0">
              <a:solidFill>
                <a:schemeClr val="tx1"/>
              </a:solidFill>
            </a:endParaRPr>
          </a:p>
        </p:txBody>
      </p:sp>
      <p:sp>
        <p:nvSpPr>
          <p:cNvPr id="14" name="Rectangle 13"/>
          <p:cNvSpPr/>
          <p:nvPr/>
        </p:nvSpPr>
        <p:spPr>
          <a:xfrm>
            <a:off x="3861761" y="3669128"/>
            <a:ext cx="1499846" cy="5094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600" dirty="0">
                <a:solidFill>
                  <a:schemeClr val="tx1"/>
                </a:solidFill>
              </a:rPr>
              <a:t>Span 331/332</a:t>
            </a:r>
            <a:br>
              <a:rPr lang="en-US" dirty="0">
                <a:solidFill>
                  <a:schemeClr val="tx1"/>
                </a:solidFill>
              </a:rPr>
            </a:br>
            <a:r>
              <a:rPr lang="en-US" sz="800" dirty="0">
                <a:solidFill>
                  <a:prstClr val="black"/>
                </a:solidFill>
              </a:rPr>
              <a:t>CULTURE SPAIN/LATIN AMERICA</a:t>
            </a:r>
          </a:p>
        </p:txBody>
      </p:sp>
      <p:sp>
        <p:nvSpPr>
          <p:cNvPr id="15" name="Rectangle 14"/>
          <p:cNvSpPr/>
          <p:nvPr/>
        </p:nvSpPr>
        <p:spPr>
          <a:xfrm>
            <a:off x="7164296" y="3973334"/>
            <a:ext cx="1358537" cy="5094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404</a:t>
            </a:r>
            <a:br>
              <a:rPr lang="en-US" dirty="0">
                <a:solidFill>
                  <a:schemeClr val="tx1"/>
                </a:solidFill>
              </a:rPr>
            </a:br>
            <a:r>
              <a:rPr lang="en-US" sz="800" dirty="0">
                <a:solidFill>
                  <a:prstClr val="black"/>
                </a:solidFill>
              </a:rPr>
              <a:t>INTRO TO SPAN LINGUISTICS</a:t>
            </a:r>
            <a:endParaRPr lang="en-US" dirty="0">
              <a:solidFill>
                <a:schemeClr val="tx1"/>
              </a:solidFill>
            </a:endParaRPr>
          </a:p>
        </p:txBody>
      </p:sp>
      <p:sp>
        <p:nvSpPr>
          <p:cNvPr id="16" name="Rectangle 15"/>
          <p:cNvSpPr/>
          <p:nvPr/>
        </p:nvSpPr>
        <p:spPr>
          <a:xfrm>
            <a:off x="8675233" y="3973334"/>
            <a:ext cx="1358537" cy="509452"/>
          </a:xfrm>
          <a:prstGeom prst="rect">
            <a:avLst/>
          </a:prstGeom>
          <a:solidFill>
            <a:srgbClr val="A6A6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tx1"/>
                </a:solidFill>
              </a:rPr>
              <a:t>Span 440</a:t>
            </a:r>
            <a:br>
              <a:rPr lang="en-US" dirty="0">
                <a:solidFill>
                  <a:schemeClr val="tx1"/>
                </a:solidFill>
              </a:rPr>
            </a:br>
            <a:r>
              <a:rPr lang="en-US" sz="800" dirty="0">
                <a:solidFill>
                  <a:prstClr val="black"/>
                </a:solidFill>
              </a:rPr>
              <a:t>TOPICS IN SPAN LINGUISTICS</a:t>
            </a:r>
            <a:endParaRPr lang="en-US" dirty="0">
              <a:solidFill>
                <a:prstClr val="black"/>
              </a:solidFill>
            </a:endParaRPr>
          </a:p>
        </p:txBody>
      </p:sp>
      <p:sp>
        <p:nvSpPr>
          <p:cNvPr id="17" name="Rectangle 16"/>
          <p:cNvSpPr/>
          <p:nvPr/>
        </p:nvSpPr>
        <p:spPr>
          <a:xfrm>
            <a:off x="7164296" y="4674374"/>
            <a:ext cx="1358537" cy="509452"/>
          </a:xfrm>
          <a:prstGeom prst="rect">
            <a:avLst/>
          </a:prstGeom>
          <a:solidFill>
            <a:srgbClr val="A6A6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tx1"/>
                </a:solidFill>
              </a:rPr>
              <a:t>Span 440</a:t>
            </a:r>
            <a:br>
              <a:rPr lang="en-US" dirty="0">
                <a:solidFill>
                  <a:schemeClr val="tx1"/>
                </a:solidFill>
              </a:rPr>
            </a:br>
            <a:r>
              <a:rPr lang="en-US" sz="800" dirty="0">
                <a:solidFill>
                  <a:prstClr val="black"/>
                </a:solidFill>
              </a:rPr>
              <a:t>TOPICS IN SPAN LINGUISTICS</a:t>
            </a:r>
            <a:endParaRPr lang="en-US" dirty="0">
              <a:solidFill>
                <a:prstClr val="black"/>
              </a:solidFill>
            </a:endParaRPr>
          </a:p>
        </p:txBody>
      </p:sp>
      <p:sp>
        <p:nvSpPr>
          <p:cNvPr id="25" name="Down Arrow 24"/>
          <p:cNvSpPr/>
          <p:nvPr/>
        </p:nvSpPr>
        <p:spPr>
          <a:xfrm>
            <a:off x="891222" y="1916311"/>
            <a:ext cx="198782" cy="2329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a:off x="891222" y="2591225"/>
            <a:ext cx="198782" cy="259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3569818" y="3778967"/>
            <a:ext cx="433254" cy="259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a:off x="3569818" y="3012828"/>
            <a:ext cx="433254" cy="259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Arrow 30"/>
          <p:cNvSpPr/>
          <p:nvPr/>
        </p:nvSpPr>
        <p:spPr>
          <a:xfrm>
            <a:off x="3569818" y="2165254"/>
            <a:ext cx="433254" cy="259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7164296" y="2182154"/>
            <a:ext cx="1358537" cy="5094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401</a:t>
            </a:r>
            <a:br>
              <a:rPr lang="en-US" dirty="0">
                <a:solidFill>
                  <a:schemeClr val="tx1"/>
                </a:solidFill>
              </a:rPr>
            </a:br>
            <a:r>
              <a:rPr lang="en-US" sz="800" dirty="0">
                <a:solidFill>
                  <a:prstClr val="black"/>
                </a:solidFill>
              </a:rPr>
              <a:t>ADVANCED GRAMMAR &amp; COMP.</a:t>
            </a:r>
            <a:endParaRPr lang="en-US" dirty="0">
              <a:solidFill>
                <a:schemeClr val="tx1"/>
              </a:solidFill>
            </a:endParaRPr>
          </a:p>
        </p:txBody>
      </p:sp>
      <p:sp>
        <p:nvSpPr>
          <p:cNvPr id="41" name="Rectangle 40"/>
          <p:cNvSpPr/>
          <p:nvPr/>
        </p:nvSpPr>
        <p:spPr>
          <a:xfrm>
            <a:off x="7164296" y="1548591"/>
            <a:ext cx="1358537" cy="50945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tx1"/>
                </a:solidFill>
              </a:rPr>
              <a:t>Span 430</a:t>
            </a:r>
            <a:br>
              <a:rPr lang="en-US" dirty="0">
                <a:solidFill>
                  <a:schemeClr val="tx1"/>
                </a:solidFill>
              </a:rPr>
            </a:br>
            <a:r>
              <a:rPr lang="en-US" sz="800" dirty="0">
                <a:solidFill>
                  <a:prstClr val="black"/>
                </a:solidFill>
              </a:rPr>
              <a:t>CULTURES THROUGH FILM</a:t>
            </a:r>
            <a:endParaRPr lang="en-US" dirty="0">
              <a:solidFill>
                <a:prstClr val="black"/>
              </a:solidFill>
            </a:endParaRPr>
          </a:p>
        </p:txBody>
      </p:sp>
      <p:cxnSp>
        <p:nvCxnSpPr>
          <p:cNvPr id="43" name="Elbow Connector 42"/>
          <p:cNvCxnSpPr>
            <a:cxnSpLocks/>
            <a:stCxn id="9" idx="3"/>
            <a:endCxn id="41" idx="1"/>
          </p:cNvCxnSpPr>
          <p:nvPr/>
        </p:nvCxnSpPr>
        <p:spPr>
          <a:xfrm flipV="1">
            <a:off x="5372504" y="1803317"/>
            <a:ext cx="1791792" cy="1313921"/>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7" name="Elbow Connector 46"/>
          <p:cNvCxnSpPr>
            <a:cxnSpLocks/>
          </p:cNvCxnSpPr>
          <p:nvPr/>
        </p:nvCxnSpPr>
        <p:spPr>
          <a:xfrm flipV="1">
            <a:off x="5372504" y="2447692"/>
            <a:ext cx="1791792" cy="680358"/>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0" name="Elbow Connector 49"/>
          <p:cNvCxnSpPr>
            <a:cxnSpLocks/>
          </p:cNvCxnSpPr>
          <p:nvPr/>
        </p:nvCxnSpPr>
        <p:spPr>
          <a:xfrm>
            <a:off x="5372504" y="3117233"/>
            <a:ext cx="1791792" cy="20682"/>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3" name="Elbow Connector 52"/>
          <p:cNvCxnSpPr>
            <a:cxnSpLocks/>
          </p:cNvCxnSpPr>
          <p:nvPr/>
        </p:nvCxnSpPr>
        <p:spPr>
          <a:xfrm>
            <a:off x="5372504" y="3117237"/>
            <a:ext cx="1791792" cy="1110822"/>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6" name="Elbow Connector 55"/>
          <p:cNvCxnSpPr>
            <a:cxnSpLocks/>
          </p:cNvCxnSpPr>
          <p:nvPr/>
        </p:nvCxnSpPr>
        <p:spPr>
          <a:xfrm>
            <a:off x="5372504" y="3117237"/>
            <a:ext cx="1791792" cy="1811862"/>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9" name="Right Arrow 58"/>
          <p:cNvSpPr/>
          <p:nvPr/>
        </p:nvSpPr>
        <p:spPr>
          <a:xfrm>
            <a:off x="8522832" y="3017091"/>
            <a:ext cx="280567" cy="259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ight Arrow 60"/>
          <p:cNvSpPr/>
          <p:nvPr/>
        </p:nvSpPr>
        <p:spPr>
          <a:xfrm>
            <a:off x="8522831" y="4107231"/>
            <a:ext cx="280567" cy="259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ight Arrow 61"/>
          <p:cNvSpPr/>
          <p:nvPr/>
        </p:nvSpPr>
        <p:spPr>
          <a:xfrm>
            <a:off x="10364699" y="3008381"/>
            <a:ext cx="280567" cy="259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p:cNvSpPr txBox="1"/>
          <p:nvPr/>
        </p:nvSpPr>
        <p:spPr>
          <a:xfrm>
            <a:off x="159464" y="100636"/>
            <a:ext cx="4546437" cy="923330"/>
          </a:xfrm>
          <a:prstGeom prst="rect">
            <a:avLst/>
          </a:prstGeom>
          <a:noFill/>
        </p:spPr>
        <p:txBody>
          <a:bodyPr wrap="none" rtlCol="0">
            <a:spAutoFit/>
          </a:bodyPr>
          <a:lstStyle/>
          <a:p>
            <a:r>
              <a:rPr lang="en-US" sz="5400" b="1" dirty="0">
                <a:solidFill>
                  <a:srgbClr val="0070C0"/>
                </a:solidFill>
                <a:latin typeface="DengXian" panose="02010600030101010101" pitchFamily="2" charset="-122"/>
                <a:ea typeface="DengXian" panose="02010600030101010101" pitchFamily="2" charset="-122"/>
                <a:cs typeface="Arial" panose="020B0604020202020204" pitchFamily="34" charset="0"/>
              </a:rPr>
              <a:t>Spanish</a:t>
            </a:r>
            <a:r>
              <a:rPr lang="en-US" sz="2000" b="1" dirty="0">
                <a:solidFill>
                  <a:srgbClr val="0070C0"/>
                </a:solidFill>
                <a:latin typeface="DengXian" panose="02010600030101010101" pitchFamily="2" charset="-122"/>
                <a:ea typeface="DengXian" panose="02010600030101010101" pitchFamily="2" charset="-122"/>
                <a:cs typeface="Arial" panose="020B0604020202020204" pitchFamily="34" charset="0"/>
              </a:rPr>
              <a:t> </a:t>
            </a:r>
            <a:r>
              <a:rPr lang="en-US" sz="5400" b="1" dirty="0">
                <a:solidFill>
                  <a:srgbClr val="002774"/>
                </a:solidFill>
                <a:latin typeface="DengXian" panose="02010600030101010101" pitchFamily="2" charset="-122"/>
                <a:ea typeface="DengXian" panose="02010600030101010101" pitchFamily="2" charset="-122"/>
                <a:cs typeface="Arial" panose="020B0604020202020204" pitchFamily="34" charset="0"/>
              </a:rPr>
              <a:t>Major</a:t>
            </a:r>
          </a:p>
        </p:txBody>
      </p:sp>
      <p:sp>
        <p:nvSpPr>
          <p:cNvPr id="45" name="Rectangle 44">
            <a:extLst>
              <a:ext uri="{FF2B5EF4-FFF2-40B4-BE49-F238E27FC236}">
                <a16:creationId xmlns:a16="http://schemas.microsoft.com/office/drawing/2014/main" id="{88084FD6-8709-43EF-A34C-1F8883953EBB}"/>
              </a:ext>
            </a:extLst>
          </p:cNvPr>
          <p:cNvSpPr/>
          <p:nvPr/>
        </p:nvSpPr>
        <p:spPr>
          <a:xfrm>
            <a:off x="5596778" y="3438752"/>
            <a:ext cx="1358537" cy="509452"/>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Ling 201</a:t>
            </a:r>
            <a:br>
              <a:rPr lang="en-US" dirty="0">
                <a:solidFill>
                  <a:schemeClr val="tx1"/>
                </a:solidFill>
              </a:rPr>
            </a:br>
            <a:r>
              <a:rPr lang="en-US" sz="800" dirty="0">
                <a:solidFill>
                  <a:prstClr val="black"/>
                </a:solidFill>
              </a:rPr>
              <a:t>INTRO TO LANGUAGE</a:t>
            </a:r>
            <a:endParaRPr lang="en-US" dirty="0">
              <a:solidFill>
                <a:schemeClr val="tx1"/>
              </a:solidFill>
            </a:endParaRPr>
          </a:p>
        </p:txBody>
      </p:sp>
      <p:sp>
        <p:nvSpPr>
          <p:cNvPr id="49" name="Rectangle 48">
            <a:extLst>
              <a:ext uri="{FF2B5EF4-FFF2-40B4-BE49-F238E27FC236}">
                <a16:creationId xmlns:a16="http://schemas.microsoft.com/office/drawing/2014/main" id="{6F767344-8B05-4AC6-9A88-1969B2C2306A}"/>
              </a:ext>
            </a:extLst>
          </p:cNvPr>
          <p:cNvSpPr/>
          <p:nvPr/>
        </p:nvSpPr>
        <p:spPr>
          <a:xfrm>
            <a:off x="7190164" y="5795197"/>
            <a:ext cx="1358537" cy="50945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Lang 410</a:t>
            </a:r>
            <a:br>
              <a:rPr lang="en-US" dirty="0">
                <a:solidFill>
                  <a:schemeClr val="tx1"/>
                </a:solidFill>
              </a:rPr>
            </a:br>
            <a:r>
              <a:rPr lang="en-US" sz="800" dirty="0">
                <a:solidFill>
                  <a:prstClr val="black"/>
                </a:solidFill>
              </a:rPr>
              <a:t>WORLD LANG TEACHING I</a:t>
            </a:r>
            <a:endParaRPr lang="en-US" dirty="0">
              <a:solidFill>
                <a:schemeClr val="tx1"/>
              </a:solidFill>
            </a:endParaRPr>
          </a:p>
        </p:txBody>
      </p:sp>
      <p:sp>
        <p:nvSpPr>
          <p:cNvPr id="51" name="Rectangle 50">
            <a:extLst>
              <a:ext uri="{FF2B5EF4-FFF2-40B4-BE49-F238E27FC236}">
                <a16:creationId xmlns:a16="http://schemas.microsoft.com/office/drawing/2014/main" id="{CC591BDB-8B13-417D-9BF4-8AFE317D0F1A}"/>
              </a:ext>
            </a:extLst>
          </p:cNvPr>
          <p:cNvSpPr/>
          <p:nvPr/>
        </p:nvSpPr>
        <p:spPr>
          <a:xfrm>
            <a:off x="8853498" y="5795197"/>
            <a:ext cx="1358537" cy="50945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Lang 420</a:t>
            </a:r>
            <a:br>
              <a:rPr lang="en-US" dirty="0">
                <a:solidFill>
                  <a:schemeClr val="tx1"/>
                </a:solidFill>
              </a:rPr>
            </a:br>
            <a:r>
              <a:rPr lang="en-US" sz="800" dirty="0">
                <a:solidFill>
                  <a:prstClr val="black"/>
                </a:solidFill>
              </a:rPr>
              <a:t>WORLD LANG TEACHING Ii</a:t>
            </a:r>
            <a:endParaRPr lang="en-US" dirty="0">
              <a:solidFill>
                <a:schemeClr val="tx1"/>
              </a:solidFill>
            </a:endParaRPr>
          </a:p>
        </p:txBody>
      </p:sp>
      <p:sp>
        <p:nvSpPr>
          <p:cNvPr id="54" name="Right Arrow 37">
            <a:extLst>
              <a:ext uri="{FF2B5EF4-FFF2-40B4-BE49-F238E27FC236}">
                <a16:creationId xmlns:a16="http://schemas.microsoft.com/office/drawing/2014/main" id="{9B5EF924-518C-4596-8ACD-9DED11BEE2F7}"/>
              </a:ext>
            </a:extLst>
          </p:cNvPr>
          <p:cNvSpPr/>
          <p:nvPr/>
        </p:nvSpPr>
        <p:spPr>
          <a:xfrm>
            <a:off x="8548700" y="5895319"/>
            <a:ext cx="433254" cy="259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AAA083BA-74F2-4794-9E11-44E14CD90066}"/>
              </a:ext>
            </a:extLst>
          </p:cNvPr>
          <p:cNvSpPr txBox="1"/>
          <p:nvPr/>
        </p:nvSpPr>
        <p:spPr>
          <a:xfrm>
            <a:off x="7168089" y="5562066"/>
            <a:ext cx="1507144" cy="261610"/>
          </a:xfrm>
          <a:prstGeom prst="rect">
            <a:avLst/>
          </a:prstGeom>
          <a:noFill/>
        </p:spPr>
        <p:txBody>
          <a:bodyPr wrap="none" rtlCol="0">
            <a:spAutoFit/>
          </a:bodyPr>
          <a:lstStyle/>
          <a:p>
            <a:r>
              <a:rPr lang="en-US" sz="1050" dirty="0"/>
              <a:t>ONLY OFFERED IN FALL</a:t>
            </a:r>
          </a:p>
        </p:txBody>
      </p:sp>
      <p:sp>
        <p:nvSpPr>
          <p:cNvPr id="57" name="TextBox 56">
            <a:extLst>
              <a:ext uri="{FF2B5EF4-FFF2-40B4-BE49-F238E27FC236}">
                <a16:creationId xmlns:a16="http://schemas.microsoft.com/office/drawing/2014/main" id="{ACC83459-D789-49F0-B86C-84CDA9046AF5}"/>
              </a:ext>
            </a:extLst>
          </p:cNvPr>
          <p:cNvSpPr txBox="1"/>
          <p:nvPr/>
        </p:nvSpPr>
        <p:spPr>
          <a:xfrm>
            <a:off x="8736190" y="5564954"/>
            <a:ext cx="1643399" cy="253916"/>
          </a:xfrm>
          <a:prstGeom prst="rect">
            <a:avLst/>
          </a:prstGeom>
          <a:noFill/>
        </p:spPr>
        <p:txBody>
          <a:bodyPr wrap="none" rtlCol="0">
            <a:spAutoFit/>
          </a:bodyPr>
          <a:lstStyle/>
          <a:p>
            <a:r>
              <a:rPr lang="en-US" sz="1050" dirty="0"/>
              <a:t>ONLY OFFERED IN WINTER</a:t>
            </a:r>
          </a:p>
        </p:txBody>
      </p:sp>
      <p:cxnSp>
        <p:nvCxnSpPr>
          <p:cNvPr id="64" name="Straight Connector 63">
            <a:extLst>
              <a:ext uri="{FF2B5EF4-FFF2-40B4-BE49-F238E27FC236}">
                <a16:creationId xmlns:a16="http://schemas.microsoft.com/office/drawing/2014/main" id="{AFEDD5BC-687C-4CCE-96B8-7B5DFEE9855C}"/>
              </a:ext>
            </a:extLst>
          </p:cNvPr>
          <p:cNvCxnSpPr>
            <a:cxnSpLocks/>
          </p:cNvCxnSpPr>
          <p:nvPr/>
        </p:nvCxnSpPr>
        <p:spPr>
          <a:xfrm>
            <a:off x="6262794" y="4929100"/>
            <a:ext cx="0" cy="1096774"/>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F377AAB1-605D-4D44-A929-6B56773F1067}"/>
              </a:ext>
            </a:extLst>
          </p:cNvPr>
          <p:cNvCxnSpPr>
            <a:cxnSpLocks/>
          </p:cNvCxnSpPr>
          <p:nvPr/>
        </p:nvCxnSpPr>
        <p:spPr>
          <a:xfrm>
            <a:off x="6262794" y="6025874"/>
            <a:ext cx="927370"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BC880873-FF4C-4A99-96A7-2812551E6D67}"/>
              </a:ext>
            </a:extLst>
          </p:cNvPr>
          <p:cNvSpPr txBox="1"/>
          <p:nvPr/>
        </p:nvSpPr>
        <p:spPr>
          <a:xfrm>
            <a:off x="7049136" y="3587098"/>
            <a:ext cx="5242316" cy="253916"/>
          </a:xfrm>
          <a:prstGeom prst="rect">
            <a:avLst/>
          </a:prstGeom>
          <a:noFill/>
        </p:spPr>
        <p:txBody>
          <a:bodyPr wrap="square" rtlCol="0">
            <a:spAutoFit/>
          </a:bodyPr>
          <a:lstStyle/>
          <a:p>
            <a:r>
              <a:rPr lang="en-US" sz="1050" dirty="0"/>
              <a:t>RECOMMENDED GUR PRIOR TO SPAN 404, SPAN 440, &amp; LANG 410</a:t>
            </a:r>
          </a:p>
        </p:txBody>
      </p:sp>
      <p:cxnSp>
        <p:nvCxnSpPr>
          <p:cNvPr id="71" name="Straight Arrow Connector 70">
            <a:extLst>
              <a:ext uri="{FF2B5EF4-FFF2-40B4-BE49-F238E27FC236}">
                <a16:creationId xmlns:a16="http://schemas.microsoft.com/office/drawing/2014/main" id="{FE8BC1DF-2A02-4CAB-B3AA-CB2D97F9F600}"/>
              </a:ext>
            </a:extLst>
          </p:cNvPr>
          <p:cNvCxnSpPr>
            <a:cxnSpLocks/>
          </p:cNvCxnSpPr>
          <p:nvPr/>
        </p:nvCxnSpPr>
        <p:spPr>
          <a:xfrm flipH="1">
            <a:off x="6757640" y="3711126"/>
            <a:ext cx="334536" cy="0"/>
          </a:xfrm>
          <a:prstGeom prst="straightConnector1">
            <a:avLst/>
          </a:prstGeom>
          <a:ln w="38100">
            <a:solidFill>
              <a:schemeClr val="bg1">
                <a:lumMod val="5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7" name="Rectangle 86">
            <a:extLst>
              <a:ext uri="{FF2B5EF4-FFF2-40B4-BE49-F238E27FC236}">
                <a16:creationId xmlns:a16="http://schemas.microsoft.com/office/drawing/2014/main" id="{E1067C41-0172-40F6-8565-5AEA25F92AE5}"/>
              </a:ext>
            </a:extLst>
          </p:cNvPr>
          <p:cNvSpPr/>
          <p:nvPr/>
        </p:nvSpPr>
        <p:spPr>
          <a:xfrm>
            <a:off x="8911627" y="594466"/>
            <a:ext cx="251831" cy="25142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8" name="Rectangle 87">
            <a:extLst>
              <a:ext uri="{FF2B5EF4-FFF2-40B4-BE49-F238E27FC236}">
                <a16:creationId xmlns:a16="http://schemas.microsoft.com/office/drawing/2014/main" id="{2C1F4235-ECD3-4CE2-B8D1-378E82B188F5}"/>
              </a:ext>
            </a:extLst>
          </p:cNvPr>
          <p:cNvSpPr/>
          <p:nvPr/>
        </p:nvSpPr>
        <p:spPr>
          <a:xfrm>
            <a:off x="8911627" y="930275"/>
            <a:ext cx="251831" cy="25142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Rectangle 88">
            <a:extLst>
              <a:ext uri="{FF2B5EF4-FFF2-40B4-BE49-F238E27FC236}">
                <a16:creationId xmlns:a16="http://schemas.microsoft.com/office/drawing/2014/main" id="{A13D114A-0FDA-4796-8F50-2092DCAA2FC7}"/>
              </a:ext>
            </a:extLst>
          </p:cNvPr>
          <p:cNvSpPr/>
          <p:nvPr/>
        </p:nvSpPr>
        <p:spPr>
          <a:xfrm>
            <a:off x="8914915" y="260334"/>
            <a:ext cx="251831" cy="25142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0" name="TextBox 89">
            <a:extLst>
              <a:ext uri="{FF2B5EF4-FFF2-40B4-BE49-F238E27FC236}">
                <a16:creationId xmlns:a16="http://schemas.microsoft.com/office/drawing/2014/main" id="{DF51F1DE-41CB-4B1C-87AF-2FB876D48BF2}"/>
              </a:ext>
            </a:extLst>
          </p:cNvPr>
          <p:cNvSpPr txBox="1"/>
          <p:nvPr/>
        </p:nvSpPr>
        <p:spPr>
          <a:xfrm>
            <a:off x="9155214" y="233185"/>
            <a:ext cx="1640257" cy="276999"/>
          </a:xfrm>
          <a:prstGeom prst="rect">
            <a:avLst/>
          </a:prstGeom>
          <a:noFill/>
        </p:spPr>
        <p:txBody>
          <a:bodyPr wrap="none" rtlCol="0">
            <a:spAutoFit/>
          </a:bodyPr>
          <a:lstStyle/>
          <a:p>
            <a:r>
              <a:rPr lang="en-US" sz="1200" dirty="0"/>
              <a:t>MAJOR REQUIREMENT.</a:t>
            </a:r>
          </a:p>
        </p:txBody>
      </p:sp>
      <p:sp>
        <p:nvSpPr>
          <p:cNvPr id="91" name="TextBox 90">
            <a:extLst>
              <a:ext uri="{FF2B5EF4-FFF2-40B4-BE49-F238E27FC236}">
                <a16:creationId xmlns:a16="http://schemas.microsoft.com/office/drawing/2014/main" id="{75216625-5F63-456E-B3E8-F5915A1C45E9}"/>
              </a:ext>
            </a:extLst>
          </p:cNvPr>
          <p:cNvSpPr txBox="1"/>
          <p:nvPr/>
        </p:nvSpPr>
        <p:spPr>
          <a:xfrm>
            <a:off x="9155214" y="594574"/>
            <a:ext cx="2825517" cy="276999"/>
          </a:xfrm>
          <a:prstGeom prst="rect">
            <a:avLst/>
          </a:prstGeom>
          <a:noFill/>
        </p:spPr>
        <p:txBody>
          <a:bodyPr wrap="none" rtlCol="0">
            <a:spAutoFit/>
          </a:bodyPr>
          <a:lstStyle/>
          <a:p>
            <a:r>
              <a:rPr lang="en-US" sz="1200" dirty="0"/>
              <a:t>TEACHING ENDORSEMENT REQUIREMENT.</a:t>
            </a:r>
          </a:p>
        </p:txBody>
      </p:sp>
      <p:sp>
        <p:nvSpPr>
          <p:cNvPr id="92" name="TextBox 91">
            <a:extLst>
              <a:ext uri="{FF2B5EF4-FFF2-40B4-BE49-F238E27FC236}">
                <a16:creationId xmlns:a16="http://schemas.microsoft.com/office/drawing/2014/main" id="{EA198FDE-E5F7-427D-ABA0-9D9793E302D1}"/>
              </a:ext>
            </a:extLst>
          </p:cNvPr>
          <p:cNvSpPr txBox="1"/>
          <p:nvPr/>
        </p:nvSpPr>
        <p:spPr>
          <a:xfrm>
            <a:off x="9161564" y="896468"/>
            <a:ext cx="1288238" cy="276999"/>
          </a:xfrm>
          <a:prstGeom prst="rect">
            <a:avLst/>
          </a:prstGeom>
          <a:noFill/>
        </p:spPr>
        <p:txBody>
          <a:bodyPr wrap="none" rtlCol="0">
            <a:spAutoFit/>
          </a:bodyPr>
          <a:lstStyle/>
          <a:p>
            <a:r>
              <a:rPr lang="en-US" sz="1200" dirty="0"/>
              <a:t>MAJOR ELECTIVE.</a:t>
            </a:r>
          </a:p>
        </p:txBody>
      </p:sp>
      <p:sp>
        <p:nvSpPr>
          <p:cNvPr id="93" name="Rectangle 92">
            <a:extLst>
              <a:ext uri="{FF2B5EF4-FFF2-40B4-BE49-F238E27FC236}">
                <a16:creationId xmlns:a16="http://schemas.microsoft.com/office/drawing/2014/main" id="{D7424C29-643A-415E-9D16-FDCF6CB95734}"/>
              </a:ext>
            </a:extLst>
          </p:cNvPr>
          <p:cNvSpPr/>
          <p:nvPr/>
        </p:nvSpPr>
        <p:spPr>
          <a:xfrm>
            <a:off x="8911627" y="1291098"/>
            <a:ext cx="251831" cy="25142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4" name="TextBox 93">
            <a:extLst>
              <a:ext uri="{FF2B5EF4-FFF2-40B4-BE49-F238E27FC236}">
                <a16:creationId xmlns:a16="http://schemas.microsoft.com/office/drawing/2014/main" id="{D09AF0B0-1891-45BD-A6C8-87A61821C8D6}"/>
              </a:ext>
            </a:extLst>
          </p:cNvPr>
          <p:cNvSpPr txBox="1"/>
          <p:nvPr/>
        </p:nvSpPr>
        <p:spPr>
          <a:xfrm>
            <a:off x="9156960" y="1177019"/>
            <a:ext cx="2652714" cy="461665"/>
          </a:xfrm>
          <a:prstGeom prst="rect">
            <a:avLst/>
          </a:prstGeom>
          <a:noFill/>
        </p:spPr>
        <p:txBody>
          <a:bodyPr wrap="none" rtlCol="0">
            <a:spAutoFit/>
          </a:bodyPr>
          <a:lstStyle/>
          <a:p>
            <a:r>
              <a:rPr lang="en-US" sz="1200" dirty="0"/>
              <a:t>MAJOR ELECTIVE RECOMMENDED FOR </a:t>
            </a:r>
            <a:br>
              <a:rPr lang="en-US" sz="1200" dirty="0"/>
            </a:br>
            <a:r>
              <a:rPr lang="en-US" sz="1200" dirty="0"/>
              <a:t>SPANISH LINGUISTICS INTEREST.</a:t>
            </a:r>
          </a:p>
        </p:txBody>
      </p:sp>
      <p:sp>
        <p:nvSpPr>
          <p:cNvPr id="95" name="Rectangle 94">
            <a:extLst>
              <a:ext uri="{FF2B5EF4-FFF2-40B4-BE49-F238E27FC236}">
                <a16:creationId xmlns:a16="http://schemas.microsoft.com/office/drawing/2014/main" id="{F617115B-DFE2-4870-B3A5-F0CCA298FD7F}"/>
              </a:ext>
            </a:extLst>
          </p:cNvPr>
          <p:cNvSpPr/>
          <p:nvPr/>
        </p:nvSpPr>
        <p:spPr>
          <a:xfrm>
            <a:off x="8913559" y="1692339"/>
            <a:ext cx="251831" cy="2514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6" name="TextBox 95">
            <a:extLst>
              <a:ext uri="{FF2B5EF4-FFF2-40B4-BE49-F238E27FC236}">
                <a16:creationId xmlns:a16="http://schemas.microsoft.com/office/drawing/2014/main" id="{B24864F0-EDB4-43AE-B953-DFF570596BBA}"/>
              </a:ext>
            </a:extLst>
          </p:cNvPr>
          <p:cNvSpPr txBox="1"/>
          <p:nvPr/>
        </p:nvSpPr>
        <p:spPr>
          <a:xfrm>
            <a:off x="9156613" y="1593984"/>
            <a:ext cx="2769823" cy="461665"/>
          </a:xfrm>
          <a:prstGeom prst="rect">
            <a:avLst/>
          </a:prstGeom>
          <a:noFill/>
        </p:spPr>
        <p:txBody>
          <a:bodyPr wrap="square" rtlCol="0">
            <a:spAutoFit/>
          </a:bodyPr>
          <a:lstStyle/>
          <a:p>
            <a:r>
              <a:rPr lang="en-US" sz="1200" dirty="0"/>
              <a:t>RECOMMENDED GUR PRIOR TO</a:t>
            </a:r>
          </a:p>
          <a:p>
            <a:r>
              <a:rPr lang="en-US" sz="1200" dirty="0"/>
              <a:t>SPAN 404, SPAN 440, &amp; LANG 410.</a:t>
            </a:r>
          </a:p>
        </p:txBody>
      </p:sp>
      <p:sp>
        <p:nvSpPr>
          <p:cNvPr id="108" name="TextBox 107">
            <a:extLst>
              <a:ext uri="{FF2B5EF4-FFF2-40B4-BE49-F238E27FC236}">
                <a16:creationId xmlns:a16="http://schemas.microsoft.com/office/drawing/2014/main" id="{6FCB3AB1-622E-4C99-B9DF-CAD1349F3CCF}"/>
              </a:ext>
            </a:extLst>
          </p:cNvPr>
          <p:cNvSpPr txBox="1"/>
          <p:nvPr/>
        </p:nvSpPr>
        <p:spPr>
          <a:xfrm>
            <a:off x="6360796" y="5334009"/>
            <a:ext cx="5242316" cy="253916"/>
          </a:xfrm>
          <a:prstGeom prst="rect">
            <a:avLst/>
          </a:prstGeom>
          <a:noFill/>
        </p:spPr>
        <p:txBody>
          <a:bodyPr wrap="square" rtlCol="0">
            <a:spAutoFit/>
          </a:bodyPr>
          <a:lstStyle/>
          <a:p>
            <a:r>
              <a:rPr lang="en-US" sz="1050" dirty="0"/>
              <a:t>ONLY FOR STUDENTS SEEKING A TEACHING ENDORSEMENT IN SPANISH</a:t>
            </a:r>
          </a:p>
        </p:txBody>
      </p:sp>
      <p:sp>
        <p:nvSpPr>
          <p:cNvPr id="109" name="Rectangle 108">
            <a:extLst>
              <a:ext uri="{FF2B5EF4-FFF2-40B4-BE49-F238E27FC236}">
                <a16:creationId xmlns:a16="http://schemas.microsoft.com/office/drawing/2014/main" id="{6756C9AF-409F-4AB5-A3D6-FD86BD7250F7}"/>
              </a:ext>
            </a:extLst>
          </p:cNvPr>
          <p:cNvSpPr/>
          <p:nvPr/>
        </p:nvSpPr>
        <p:spPr>
          <a:xfrm>
            <a:off x="2068645" y="4674374"/>
            <a:ext cx="1501175" cy="50945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333</a:t>
            </a:r>
            <a:br>
              <a:rPr lang="en-US" dirty="0">
                <a:solidFill>
                  <a:schemeClr val="tx1"/>
                </a:solidFill>
              </a:rPr>
            </a:br>
            <a:r>
              <a:rPr lang="en-US" sz="800" dirty="0">
                <a:solidFill>
                  <a:prstClr val="black"/>
                </a:solidFill>
              </a:rPr>
              <a:t>SPANISH - PROFESSIONS</a:t>
            </a:r>
            <a:endParaRPr lang="en-US" dirty="0">
              <a:solidFill>
                <a:schemeClr val="tx1"/>
              </a:solidFill>
            </a:endParaRPr>
          </a:p>
        </p:txBody>
      </p:sp>
      <p:sp>
        <p:nvSpPr>
          <p:cNvPr id="110" name="Rectangle 109">
            <a:extLst>
              <a:ext uri="{FF2B5EF4-FFF2-40B4-BE49-F238E27FC236}">
                <a16:creationId xmlns:a16="http://schemas.microsoft.com/office/drawing/2014/main" id="{9FF6CA9C-AD11-4579-B0B2-03CE57352A01}"/>
              </a:ext>
            </a:extLst>
          </p:cNvPr>
          <p:cNvSpPr/>
          <p:nvPr/>
        </p:nvSpPr>
        <p:spPr>
          <a:xfrm>
            <a:off x="2068643" y="5258619"/>
            <a:ext cx="1501175" cy="50945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334</a:t>
            </a:r>
            <a:br>
              <a:rPr lang="en-US" dirty="0">
                <a:solidFill>
                  <a:schemeClr val="tx1"/>
                </a:solidFill>
              </a:rPr>
            </a:br>
            <a:r>
              <a:rPr lang="en-US" sz="800" dirty="0">
                <a:solidFill>
                  <a:prstClr val="black"/>
                </a:solidFill>
              </a:rPr>
              <a:t>SPANISH - HEALTHCARE</a:t>
            </a:r>
          </a:p>
        </p:txBody>
      </p:sp>
      <p:cxnSp>
        <p:nvCxnSpPr>
          <p:cNvPr id="116" name="Elbow Connector 55">
            <a:extLst>
              <a:ext uri="{FF2B5EF4-FFF2-40B4-BE49-F238E27FC236}">
                <a16:creationId xmlns:a16="http://schemas.microsoft.com/office/drawing/2014/main" id="{AFEE83D7-171D-47DA-BE1E-C764AA9D6FB3}"/>
              </a:ext>
            </a:extLst>
          </p:cNvPr>
          <p:cNvCxnSpPr>
            <a:cxnSpLocks/>
          </p:cNvCxnSpPr>
          <p:nvPr/>
        </p:nvCxnSpPr>
        <p:spPr>
          <a:xfrm rot="16200000" flipH="1">
            <a:off x="723759" y="4168461"/>
            <a:ext cx="1647695" cy="1042074"/>
          </a:xfrm>
          <a:prstGeom prst="bentConnector2">
            <a:avLst/>
          </a:prstGeom>
          <a:ln w="38100">
            <a:solidFill>
              <a:srgbClr val="5B9BD5"/>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5951314E-1721-48F5-90BB-FAFDA034CEB1}"/>
              </a:ext>
            </a:extLst>
          </p:cNvPr>
          <p:cNvCxnSpPr>
            <a:endCxn id="109" idx="1"/>
          </p:cNvCxnSpPr>
          <p:nvPr/>
        </p:nvCxnSpPr>
        <p:spPr>
          <a:xfrm>
            <a:off x="1026568" y="4929099"/>
            <a:ext cx="1042077" cy="1"/>
          </a:xfrm>
          <a:prstGeom prst="straightConnector1">
            <a:avLst/>
          </a:prstGeom>
          <a:ln w="38100">
            <a:solidFill>
              <a:srgbClr val="5B9BD5"/>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BFFC8C72-15B1-45AA-A44F-9D08070AD82B}"/>
              </a:ext>
            </a:extLst>
          </p:cNvPr>
          <p:cNvCxnSpPr/>
          <p:nvPr/>
        </p:nvCxnSpPr>
        <p:spPr>
          <a:xfrm>
            <a:off x="1039260" y="4374616"/>
            <a:ext cx="1042077" cy="1"/>
          </a:xfrm>
          <a:prstGeom prst="straightConnector1">
            <a:avLst/>
          </a:prstGeom>
          <a:ln w="38100">
            <a:solidFill>
              <a:srgbClr val="5B9BD5"/>
            </a:solidFill>
            <a:tailEnd type="triangle"/>
          </a:ln>
        </p:spPr>
        <p:style>
          <a:lnRef idx="1">
            <a:schemeClr val="accent1"/>
          </a:lnRef>
          <a:fillRef idx="0">
            <a:schemeClr val="accent1"/>
          </a:fillRef>
          <a:effectRef idx="0">
            <a:schemeClr val="accent1"/>
          </a:effectRef>
          <a:fontRef idx="minor">
            <a:schemeClr val="tx1"/>
          </a:fontRef>
        </p:style>
      </p:cxnSp>
      <p:sp>
        <p:nvSpPr>
          <p:cNvPr id="124" name="Right Arrow 28">
            <a:extLst>
              <a:ext uri="{FF2B5EF4-FFF2-40B4-BE49-F238E27FC236}">
                <a16:creationId xmlns:a16="http://schemas.microsoft.com/office/drawing/2014/main" id="{7525EB74-B72A-4E30-AC80-3A41C25317FC}"/>
              </a:ext>
            </a:extLst>
          </p:cNvPr>
          <p:cNvSpPr/>
          <p:nvPr/>
        </p:nvSpPr>
        <p:spPr>
          <a:xfrm>
            <a:off x="1718530" y="3137915"/>
            <a:ext cx="492751" cy="291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Box 124">
            <a:extLst>
              <a:ext uri="{FF2B5EF4-FFF2-40B4-BE49-F238E27FC236}">
                <a16:creationId xmlns:a16="http://schemas.microsoft.com/office/drawing/2014/main" id="{6DA2E066-2274-4C7F-A8A3-CF8B3DAE332E}"/>
              </a:ext>
            </a:extLst>
          </p:cNvPr>
          <p:cNvSpPr txBox="1"/>
          <p:nvPr/>
        </p:nvSpPr>
        <p:spPr>
          <a:xfrm>
            <a:off x="778972" y="6038062"/>
            <a:ext cx="4593532" cy="577081"/>
          </a:xfrm>
          <a:prstGeom prst="rect">
            <a:avLst/>
          </a:prstGeom>
          <a:noFill/>
          <a:ln w="19050">
            <a:solidFill>
              <a:schemeClr val="bg1">
                <a:lumMod val="50000"/>
              </a:schemeClr>
            </a:solidFill>
            <a:prstDash val="dash"/>
          </a:ln>
        </p:spPr>
        <p:txBody>
          <a:bodyPr wrap="square" rtlCol="0">
            <a:spAutoFit/>
          </a:bodyPr>
          <a:lstStyle/>
          <a:p>
            <a:pPr algn="ctr"/>
            <a:r>
              <a:rPr lang="en-US" sz="1050" dirty="0"/>
              <a:t>IF YOU PLACED DIRECTLY IN SPAN 301: UPON COMPLETION OF SPAN 301 &amp; 302 WITH GRADES OF B OR BETTER FOR BOTH COURSES, YOU MAY REQUEST ELECTIVE CREDIT FOR SPAN 201, 202, 203 THROUGH YOUR ADVISOR. </a:t>
            </a:r>
          </a:p>
        </p:txBody>
      </p:sp>
      <p:cxnSp>
        <p:nvCxnSpPr>
          <p:cNvPr id="129" name="Connector: Elbow 128">
            <a:extLst>
              <a:ext uri="{FF2B5EF4-FFF2-40B4-BE49-F238E27FC236}">
                <a16:creationId xmlns:a16="http://schemas.microsoft.com/office/drawing/2014/main" id="{310F520D-9D52-4B9D-B9C0-1078BE42B7E8}"/>
              </a:ext>
            </a:extLst>
          </p:cNvPr>
          <p:cNvCxnSpPr>
            <a:endCxn id="125" idx="1"/>
          </p:cNvCxnSpPr>
          <p:nvPr/>
        </p:nvCxnSpPr>
        <p:spPr>
          <a:xfrm rot="16200000" flipH="1">
            <a:off x="-704972" y="4842658"/>
            <a:ext cx="2742369" cy="225519"/>
          </a:xfrm>
          <a:prstGeom prst="bentConnector2">
            <a:avLst/>
          </a:prstGeom>
          <a:ln w="28575">
            <a:solidFill>
              <a:srgbClr val="A6A6A6"/>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31" name="Connector: Elbow 130">
            <a:extLst>
              <a:ext uri="{FF2B5EF4-FFF2-40B4-BE49-F238E27FC236}">
                <a16:creationId xmlns:a16="http://schemas.microsoft.com/office/drawing/2014/main" id="{71068F6C-CA18-4C7B-8D1F-D4FD6E3D518C}"/>
              </a:ext>
            </a:extLst>
          </p:cNvPr>
          <p:cNvCxnSpPr>
            <a:cxnSpLocks/>
            <a:endCxn id="125" idx="3"/>
          </p:cNvCxnSpPr>
          <p:nvPr/>
        </p:nvCxnSpPr>
        <p:spPr>
          <a:xfrm rot="5400000">
            <a:off x="3828278" y="4653155"/>
            <a:ext cx="3217675" cy="129221"/>
          </a:xfrm>
          <a:prstGeom prst="bentConnector2">
            <a:avLst/>
          </a:prstGeom>
          <a:ln w="28575">
            <a:solidFill>
              <a:srgbClr val="A6A6A6"/>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34" name="Star: 5 Points 133">
            <a:extLst>
              <a:ext uri="{FF2B5EF4-FFF2-40B4-BE49-F238E27FC236}">
                <a16:creationId xmlns:a16="http://schemas.microsoft.com/office/drawing/2014/main" id="{0F00B8B0-3E8C-4D2D-B2FE-2B0BCB5DAA83}"/>
              </a:ext>
            </a:extLst>
          </p:cNvPr>
          <p:cNvSpPr/>
          <p:nvPr/>
        </p:nvSpPr>
        <p:spPr>
          <a:xfrm>
            <a:off x="485587" y="3555744"/>
            <a:ext cx="135731" cy="137734"/>
          </a:xfrm>
          <a:prstGeom prst="star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235FE848-AE1A-4777-A350-20CA91508ACC}"/>
              </a:ext>
            </a:extLst>
          </p:cNvPr>
          <p:cNvSpPr/>
          <p:nvPr/>
        </p:nvSpPr>
        <p:spPr>
          <a:xfrm>
            <a:off x="8825366" y="181403"/>
            <a:ext cx="3142094" cy="23502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utoShape 2">
            <a:extLst>
              <a:ext uri="{FF2B5EF4-FFF2-40B4-BE49-F238E27FC236}">
                <a16:creationId xmlns:a16="http://schemas.microsoft.com/office/drawing/2014/main" id="{8CD57756-9B2C-4152-868F-CD5B5CBD728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Rectangle 71">
            <a:extLst>
              <a:ext uri="{FF2B5EF4-FFF2-40B4-BE49-F238E27FC236}">
                <a16:creationId xmlns:a16="http://schemas.microsoft.com/office/drawing/2014/main" id="{430C9B96-8A38-4DAC-B8A0-856DD3D462ED}"/>
              </a:ext>
            </a:extLst>
          </p:cNvPr>
          <p:cNvSpPr/>
          <p:nvPr/>
        </p:nvSpPr>
        <p:spPr>
          <a:xfrm>
            <a:off x="7164294" y="906031"/>
            <a:ext cx="1358537" cy="50945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tx1"/>
                </a:solidFill>
              </a:rPr>
              <a:t>Span 425</a:t>
            </a:r>
            <a:br>
              <a:rPr lang="en-US" dirty="0">
                <a:solidFill>
                  <a:schemeClr val="tx1"/>
                </a:solidFill>
              </a:rPr>
            </a:br>
            <a:r>
              <a:rPr lang="en-US" sz="800" dirty="0">
                <a:solidFill>
                  <a:prstClr val="black"/>
                </a:solidFill>
              </a:rPr>
              <a:t>TUTORING IN SPANISH</a:t>
            </a:r>
            <a:endParaRPr lang="en-US" dirty="0">
              <a:solidFill>
                <a:prstClr val="black"/>
              </a:solidFill>
            </a:endParaRPr>
          </a:p>
        </p:txBody>
      </p:sp>
      <p:sp>
        <p:nvSpPr>
          <p:cNvPr id="73" name="Rectangle 72">
            <a:extLst>
              <a:ext uri="{FF2B5EF4-FFF2-40B4-BE49-F238E27FC236}">
                <a16:creationId xmlns:a16="http://schemas.microsoft.com/office/drawing/2014/main" id="{2A50699A-D446-4D1B-B629-54D09D2F2DEF}"/>
              </a:ext>
            </a:extLst>
          </p:cNvPr>
          <p:cNvSpPr/>
          <p:nvPr/>
        </p:nvSpPr>
        <p:spPr>
          <a:xfrm>
            <a:off x="8910270" y="2138280"/>
            <a:ext cx="251831" cy="251427"/>
          </a:xfrm>
          <a:prstGeom prst="rect">
            <a:avLst/>
          </a:prstGeom>
          <a:solidFill>
            <a:srgbClr val="F4B1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5" name="TextBox 74">
            <a:extLst>
              <a:ext uri="{FF2B5EF4-FFF2-40B4-BE49-F238E27FC236}">
                <a16:creationId xmlns:a16="http://schemas.microsoft.com/office/drawing/2014/main" id="{6B386B31-F2D4-48F4-BA3A-CFDABCF3204E}"/>
              </a:ext>
            </a:extLst>
          </p:cNvPr>
          <p:cNvSpPr txBox="1"/>
          <p:nvPr/>
        </p:nvSpPr>
        <p:spPr>
          <a:xfrm>
            <a:off x="9150263" y="2058975"/>
            <a:ext cx="2769823" cy="461665"/>
          </a:xfrm>
          <a:prstGeom prst="rect">
            <a:avLst/>
          </a:prstGeom>
          <a:noFill/>
        </p:spPr>
        <p:txBody>
          <a:bodyPr wrap="square" rtlCol="0">
            <a:spAutoFit/>
          </a:bodyPr>
          <a:lstStyle/>
          <a:p>
            <a:r>
              <a:rPr lang="en-US" sz="1200" dirty="0"/>
              <a:t>TWO-CREDIT ELECTIVE. </a:t>
            </a:r>
            <a:br>
              <a:rPr lang="en-US" sz="1200" dirty="0"/>
            </a:br>
            <a:r>
              <a:rPr lang="en-US" sz="1200" dirty="0"/>
              <a:t>COUNTS ONCE FOR MAJOR.</a:t>
            </a:r>
          </a:p>
        </p:txBody>
      </p:sp>
      <p:cxnSp>
        <p:nvCxnSpPr>
          <p:cNvPr id="23" name="Straight Connector 22">
            <a:extLst>
              <a:ext uri="{FF2B5EF4-FFF2-40B4-BE49-F238E27FC236}">
                <a16:creationId xmlns:a16="http://schemas.microsoft.com/office/drawing/2014/main" id="{CA6603AC-CE2D-4974-B696-317923C03E46}"/>
              </a:ext>
            </a:extLst>
          </p:cNvPr>
          <p:cNvCxnSpPr>
            <a:cxnSpLocks/>
          </p:cNvCxnSpPr>
          <p:nvPr/>
        </p:nvCxnSpPr>
        <p:spPr>
          <a:xfrm flipV="1">
            <a:off x="6262788" y="1160757"/>
            <a:ext cx="0" cy="6425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B8665FC-DFDE-4875-A4EF-A2D015A17500}"/>
              </a:ext>
            </a:extLst>
          </p:cNvPr>
          <p:cNvCxnSpPr>
            <a:cxnSpLocks/>
            <a:endCxn id="72" idx="1"/>
          </p:cNvCxnSpPr>
          <p:nvPr/>
        </p:nvCxnSpPr>
        <p:spPr>
          <a:xfrm>
            <a:off x="6248400" y="1160757"/>
            <a:ext cx="91589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051F331D-BC56-4F3D-BF75-A28172D558F4}"/>
              </a:ext>
            </a:extLst>
          </p:cNvPr>
          <p:cNvPicPr>
            <a:picLocks noChangeAspect="1"/>
          </p:cNvPicPr>
          <p:nvPr/>
        </p:nvPicPr>
        <p:blipFill>
          <a:blip r:embed="rId2"/>
          <a:stretch>
            <a:fillRect/>
          </a:stretch>
        </p:blipFill>
        <p:spPr>
          <a:xfrm>
            <a:off x="11018179" y="6269803"/>
            <a:ext cx="1173821" cy="588484"/>
          </a:xfrm>
          <a:prstGeom prst="rect">
            <a:avLst/>
          </a:prstGeom>
        </p:spPr>
      </p:pic>
    </p:spTree>
    <p:extLst>
      <p:ext uri="{BB962C8B-B14F-4D97-AF65-F5344CB8AC3E}">
        <p14:creationId xmlns:p14="http://schemas.microsoft.com/office/powerpoint/2010/main" val="3197808681"/>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302" y="1406859"/>
            <a:ext cx="1358537" cy="50945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tx1"/>
                </a:solidFill>
              </a:rPr>
              <a:t>Span 201</a:t>
            </a:r>
            <a:br>
              <a:rPr lang="en-US" dirty="0">
                <a:solidFill>
                  <a:schemeClr val="tx1"/>
                </a:solidFill>
              </a:rPr>
            </a:br>
            <a:r>
              <a:rPr lang="en-US" sz="800" dirty="0">
                <a:solidFill>
                  <a:prstClr val="black"/>
                </a:solidFill>
              </a:rPr>
              <a:t>INTERMEDIATE SPANISH</a:t>
            </a:r>
            <a:endParaRPr lang="en-US" dirty="0">
              <a:solidFill>
                <a:prstClr val="black"/>
              </a:solidFill>
            </a:endParaRPr>
          </a:p>
        </p:txBody>
      </p:sp>
      <p:sp>
        <p:nvSpPr>
          <p:cNvPr id="5" name="Rectangle 4"/>
          <p:cNvSpPr/>
          <p:nvPr/>
        </p:nvSpPr>
        <p:spPr>
          <a:xfrm>
            <a:off x="347301" y="2081773"/>
            <a:ext cx="1358537" cy="50945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202</a:t>
            </a:r>
            <a:br>
              <a:rPr lang="en-US" dirty="0">
                <a:solidFill>
                  <a:schemeClr val="tx1"/>
                </a:solidFill>
              </a:rPr>
            </a:br>
            <a:r>
              <a:rPr lang="en-US" sz="800" dirty="0">
                <a:solidFill>
                  <a:prstClr val="black"/>
                </a:solidFill>
              </a:rPr>
              <a:t>INTERMEDIATE SPANISH</a:t>
            </a:r>
            <a:endParaRPr lang="en-US" dirty="0">
              <a:solidFill>
                <a:schemeClr val="tx1"/>
              </a:solidFill>
            </a:endParaRPr>
          </a:p>
        </p:txBody>
      </p:sp>
      <p:sp>
        <p:nvSpPr>
          <p:cNvPr id="6" name="Rectangle 5"/>
          <p:cNvSpPr/>
          <p:nvPr/>
        </p:nvSpPr>
        <p:spPr>
          <a:xfrm>
            <a:off x="347300" y="2756686"/>
            <a:ext cx="1358537" cy="110896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203</a:t>
            </a:r>
            <a:br>
              <a:rPr lang="en-US" dirty="0">
                <a:solidFill>
                  <a:schemeClr val="tx1"/>
                </a:solidFill>
              </a:rPr>
            </a:br>
            <a:r>
              <a:rPr lang="en-US" sz="800" dirty="0">
                <a:solidFill>
                  <a:prstClr val="black"/>
                </a:solidFill>
              </a:rPr>
              <a:t>INTERMEDIATE SPANISH</a:t>
            </a:r>
          </a:p>
          <a:p>
            <a:pPr algn="ctr"/>
            <a:r>
              <a:rPr lang="en-US" sz="800" dirty="0">
                <a:solidFill>
                  <a:prstClr val="black"/>
                </a:solidFill>
              </a:rPr>
              <a:t>OR </a:t>
            </a:r>
          </a:p>
          <a:p>
            <a:pPr algn="ctr"/>
            <a:r>
              <a:rPr lang="en-US" sz="1200" dirty="0">
                <a:solidFill>
                  <a:schemeClr val="tx1"/>
                </a:solidFill>
              </a:rPr>
              <a:t>PLACEMENT</a:t>
            </a:r>
          </a:p>
          <a:p>
            <a:pPr algn="ctr"/>
            <a:r>
              <a:rPr lang="en-US" sz="1050" dirty="0">
                <a:solidFill>
                  <a:schemeClr val="tx1"/>
                </a:solidFill>
              </a:rPr>
              <a:t>in Span 301</a:t>
            </a:r>
          </a:p>
        </p:txBody>
      </p:sp>
      <p:sp>
        <p:nvSpPr>
          <p:cNvPr id="7" name="Rectangle 6"/>
          <p:cNvSpPr/>
          <p:nvPr/>
        </p:nvSpPr>
        <p:spPr>
          <a:xfrm>
            <a:off x="2068645" y="2216990"/>
            <a:ext cx="1501175" cy="178387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301</a:t>
            </a:r>
          </a:p>
          <a:p>
            <a:pPr algn="ctr"/>
            <a:r>
              <a:rPr lang="en-US" sz="800" dirty="0">
                <a:solidFill>
                  <a:schemeClr val="tx1"/>
                </a:solidFill>
              </a:rPr>
              <a:t>GRAMMAR REVIEW &amp; COMPOSITION</a:t>
            </a:r>
          </a:p>
        </p:txBody>
      </p:sp>
      <p:sp>
        <p:nvSpPr>
          <p:cNvPr id="8" name="Rectangle 7"/>
          <p:cNvSpPr/>
          <p:nvPr/>
        </p:nvSpPr>
        <p:spPr>
          <a:xfrm>
            <a:off x="2068645" y="4090129"/>
            <a:ext cx="1501175" cy="50945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305</a:t>
            </a:r>
            <a:br>
              <a:rPr lang="en-US" dirty="0">
                <a:solidFill>
                  <a:schemeClr val="tx1"/>
                </a:solidFill>
              </a:rPr>
            </a:br>
            <a:r>
              <a:rPr lang="en-US" sz="800" dirty="0">
                <a:solidFill>
                  <a:prstClr val="black"/>
                </a:solidFill>
              </a:rPr>
              <a:t>INTERM. CONVERSATION</a:t>
            </a:r>
            <a:endParaRPr lang="en-US" dirty="0">
              <a:solidFill>
                <a:schemeClr val="tx1"/>
              </a:solidFill>
            </a:endParaRPr>
          </a:p>
        </p:txBody>
      </p:sp>
      <p:sp>
        <p:nvSpPr>
          <p:cNvPr id="9" name="Rectangle 8"/>
          <p:cNvSpPr/>
          <p:nvPr/>
        </p:nvSpPr>
        <p:spPr>
          <a:xfrm>
            <a:off x="3860434" y="2650241"/>
            <a:ext cx="1512070" cy="93399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302</a:t>
            </a:r>
          </a:p>
          <a:p>
            <a:pPr lvl="0" algn="ctr"/>
            <a:r>
              <a:rPr lang="en-US" sz="800" dirty="0">
                <a:solidFill>
                  <a:prstClr val="black"/>
                </a:solidFill>
              </a:rPr>
              <a:t>GRAMMAR REVIEW &amp;</a:t>
            </a:r>
            <a:br>
              <a:rPr lang="en-US" sz="800" dirty="0">
                <a:solidFill>
                  <a:prstClr val="black"/>
                </a:solidFill>
              </a:rPr>
            </a:br>
            <a:r>
              <a:rPr lang="en-US" sz="800" dirty="0">
                <a:solidFill>
                  <a:prstClr val="black"/>
                </a:solidFill>
              </a:rPr>
              <a:t>COMPOSITION</a:t>
            </a:r>
          </a:p>
        </p:txBody>
      </p:sp>
      <p:sp>
        <p:nvSpPr>
          <p:cNvPr id="10" name="Rectangle 9"/>
          <p:cNvSpPr/>
          <p:nvPr/>
        </p:nvSpPr>
        <p:spPr>
          <a:xfrm>
            <a:off x="7164296" y="2883194"/>
            <a:ext cx="1358537" cy="509452"/>
          </a:xfrm>
          <a:prstGeom prst="rect">
            <a:avLst/>
          </a:prstGeom>
          <a:solidFill>
            <a:srgbClr val="9DC3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340</a:t>
            </a:r>
            <a:br>
              <a:rPr lang="en-US" dirty="0">
                <a:solidFill>
                  <a:schemeClr val="tx1"/>
                </a:solidFill>
              </a:rPr>
            </a:br>
            <a:r>
              <a:rPr lang="en-US" sz="800" dirty="0">
                <a:solidFill>
                  <a:prstClr val="black"/>
                </a:solidFill>
              </a:rPr>
              <a:t>INTRO TO HISPANIC LIT.</a:t>
            </a:r>
            <a:endParaRPr lang="en-US" dirty="0">
              <a:solidFill>
                <a:schemeClr val="tx1"/>
              </a:solidFill>
            </a:endParaRPr>
          </a:p>
        </p:txBody>
      </p:sp>
      <p:sp>
        <p:nvSpPr>
          <p:cNvPr id="11" name="Rectangle 10"/>
          <p:cNvSpPr/>
          <p:nvPr/>
        </p:nvSpPr>
        <p:spPr>
          <a:xfrm>
            <a:off x="8675233" y="2883194"/>
            <a:ext cx="1689466" cy="509452"/>
          </a:xfrm>
          <a:prstGeom prst="rect">
            <a:avLst/>
          </a:prstGeom>
          <a:solidFill>
            <a:srgbClr val="9DC3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351/352</a:t>
            </a:r>
            <a:br>
              <a:rPr lang="en-US" dirty="0">
                <a:solidFill>
                  <a:schemeClr val="tx1"/>
                </a:solidFill>
              </a:rPr>
            </a:br>
            <a:r>
              <a:rPr lang="en-US" sz="800" dirty="0">
                <a:solidFill>
                  <a:prstClr val="black"/>
                </a:solidFill>
              </a:rPr>
              <a:t>LIT OF SPAIN/LATIN AMERICA</a:t>
            </a:r>
            <a:endParaRPr lang="en-US" dirty="0">
              <a:solidFill>
                <a:schemeClr val="tx1"/>
              </a:solidFill>
            </a:endParaRPr>
          </a:p>
        </p:txBody>
      </p:sp>
      <p:sp>
        <p:nvSpPr>
          <p:cNvPr id="12" name="Rectangle 11"/>
          <p:cNvSpPr/>
          <p:nvPr/>
        </p:nvSpPr>
        <p:spPr>
          <a:xfrm>
            <a:off x="10517099" y="2883194"/>
            <a:ext cx="1358537" cy="509452"/>
          </a:xfrm>
          <a:prstGeom prst="rect">
            <a:avLst/>
          </a:prstGeom>
          <a:solidFill>
            <a:srgbClr val="9DC3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450</a:t>
            </a:r>
            <a:br>
              <a:rPr lang="en-US" dirty="0">
                <a:solidFill>
                  <a:schemeClr val="tx1"/>
                </a:solidFill>
              </a:rPr>
            </a:br>
            <a:r>
              <a:rPr lang="en-US" sz="800" dirty="0">
                <a:solidFill>
                  <a:prstClr val="black"/>
                </a:solidFill>
              </a:rPr>
              <a:t>TOPICS IN SPAN LITERATURE</a:t>
            </a:r>
            <a:endParaRPr lang="en-US" dirty="0">
              <a:solidFill>
                <a:schemeClr val="tx1"/>
              </a:solidFill>
            </a:endParaRPr>
          </a:p>
        </p:txBody>
      </p:sp>
      <p:sp>
        <p:nvSpPr>
          <p:cNvPr id="13" name="Rectangle 12"/>
          <p:cNvSpPr/>
          <p:nvPr/>
        </p:nvSpPr>
        <p:spPr>
          <a:xfrm>
            <a:off x="3860434" y="2064131"/>
            <a:ext cx="1501178" cy="509452"/>
          </a:xfrm>
          <a:prstGeom prst="rect">
            <a:avLst/>
          </a:prstGeom>
          <a:solidFill>
            <a:srgbClr val="9DC3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tx1"/>
                </a:solidFill>
              </a:rPr>
              <a:t>Span 314</a:t>
            </a:r>
            <a:br>
              <a:rPr lang="en-US" dirty="0">
                <a:solidFill>
                  <a:schemeClr val="tx1"/>
                </a:solidFill>
              </a:rPr>
            </a:br>
            <a:r>
              <a:rPr lang="en-US" sz="800" dirty="0">
                <a:solidFill>
                  <a:prstClr val="black"/>
                </a:solidFill>
              </a:rPr>
              <a:t>SPANISH PHONETICS</a:t>
            </a:r>
            <a:endParaRPr lang="en-US" dirty="0">
              <a:solidFill>
                <a:schemeClr val="tx1"/>
              </a:solidFill>
            </a:endParaRPr>
          </a:p>
        </p:txBody>
      </p:sp>
      <p:sp>
        <p:nvSpPr>
          <p:cNvPr id="14" name="Rectangle 13"/>
          <p:cNvSpPr/>
          <p:nvPr/>
        </p:nvSpPr>
        <p:spPr>
          <a:xfrm>
            <a:off x="3861761" y="3669128"/>
            <a:ext cx="1499846" cy="509452"/>
          </a:xfrm>
          <a:prstGeom prst="rect">
            <a:avLst/>
          </a:prstGeom>
          <a:solidFill>
            <a:srgbClr val="9DC3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600" dirty="0">
                <a:solidFill>
                  <a:schemeClr val="tx1"/>
                </a:solidFill>
              </a:rPr>
              <a:t>Span 331/332</a:t>
            </a:r>
            <a:br>
              <a:rPr lang="en-US" dirty="0">
                <a:solidFill>
                  <a:schemeClr val="tx1"/>
                </a:solidFill>
              </a:rPr>
            </a:br>
            <a:r>
              <a:rPr lang="en-US" sz="800" dirty="0">
                <a:solidFill>
                  <a:prstClr val="black"/>
                </a:solidFill>
              </a:rPr>
              <a:t>CULTURE SPAIN/LATIN AMERICA</a:t>
            </a:r>
          </a:p>
        </p:txBody>
      </p:sp>
      <p:sp>
        <p:nvSpPr>
          <p:cNvPr id="15" name="Rectangle 14"/>
          <p:cNvSpPr/>
          <p:nvPr/>
        </p:nvSpPr>
        <p:spPr>
          <a:xfrm>
            <a:off x="7164296" y="3973334"/>
            <a:ext cx="1358537" cy="509452"/>
          </a:xfrm>
          <a:prstGeom prst="rect">
            <a:avLst/>
          </a:prstGeom>
          <a:solidFill>
            <a:srgbClr val="9DC3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404</a:t>
            </a:r>
            <a:br>
              <a:rPr lang="en-US" dirty="0">
                <a:solidFill>
                  <a:schemeClr val="tx1"/>
                </a:solidFill>
              </a:rPr>
            </a:br>
            <a:r>
              <a:rPr lang="en-US" sz="800" dirty="0">
                <a:solidFill>
                  <a:prstClr val="black"/>
                </a:solidFill>
              </a:rPr>
              <a:t>INTRO TO SPAN LINGUISTICS</a:t>
            </a:r>
            <a:endParaRPr lang="en-US" dirty="0">
              <a:solidFill>
                <a:schemeClr val="tx1"/>
              </a:solidFill>
            </a:endParaRPr>
          </a:p>
        </p:txBody>
      </p:sp>
      <p:sp>
        <p:nvSpPr>
          <p:cNvPr id="16" name="Rectangle 15"/>
          <p:cNvSpPr/>
          <p:nvPr/>
        </p:nvSpPr>
        <p:spPr>
          <a:xfrm>
            <a:off x="8675233" y="3973334"/>
            <a:ext cx="1358537" cy="509452"/>
          </a:xfrm>
          <a:prstGeom prst="rect">
            <a:avLst/>
          </a:prstGeom>
          <a:solidFill>
            <a:srgbClr val="9DC3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tx1"/>
                </a:solidFill>
              </a:rPr>
              <a:t>Span 440</a:t>
            </a:r>
            <a:br>
              <a:rPr lang="en-US" dirty="0">
                <a:solidFill>
                  <a:schemeClr val="tx1"/>
                </a:solidFill>
              </a:rPr>
            </a:br>
            <a:r>
              <a:rPr lang="en-US" sz="800" dirty="0">
                <a:solidFill>
                  <a:prstClr val="black"/>
                </a:solidFill>
              </a:rPr>
              <a:t>TOPICS IN SPAN LINGUISTICS</a:t>
            </a:r>
            <a:endParaRPr lang="en-US" dirty="0">
              <a:solidFill>
                <a:prstClr val="black"/>
              </a:solidFill>
            </a:endParaRPr>
          </a:p>
        </p:txBody>
      </p:sp>
      <p:sp>
        <p:nvSpPr>
          <p:cNvPr id="17" name="Rectangle 16"/>
          <p:cNvSpPr/>
          <p:nvPr/>
        </p:nvSpPr>
        <p:spPr>
          <a:xfrm>
            <a:off x="7164296" y="4674374"/>
            <a:ext cx="1358537" cy="509452"/>
          </a:xfrm>
          <a:prstGeom prst="rect">
            <a:avLst/>
          </a:prstGeom>
          <a:solidFill>
            <a:srgbClr val="9DC3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tx1"/>
                </a:solidFill>
              </a:rPr>
              <a:t>Span 440</a:t>
            </a:r>
            <a:br>
              <a:rPr lang="en-US" dirty="0">
                <a:solidFill>
                  <a:schemeClr val="tx1"/>
                </a:solidFill>
              </a:rPr>
            </a:br>
            <a:r>
              <a:rPr lang="en-US" sz="800" dirty="0">
                <a:solidFill>
                  <a:prstClr val="black"/>
                </a:solidFill>
              </a:rPr>
              <a:t>TOPICS IN SPAN LINGUISTICS</a:t>
            </a:r>
            <a:endParaRPr lang="en-US" dirty="0">
              <a:solidFill>
                <a:prstClr val="black"/>
              </a:solidFill>
            </a:endParaRPr>
          </a:p>
        </p:txBody>
      </p:sp>
      <p:sp>
        <p:nvSpPr>
          <p:cNvPr id="25" name="Down Arrow 24"/>
          <p:cNvSpPr/>
          <p:nvPr/>
        </p:nvSpPr>
        <p:spPr>
          <a:xfrm>
            <a:off x="891222" y="1916311"/>
            <a:ext cx="198782" cy="2329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a:off x="891222" y="2591225"/>
            <a:ext cx="198782" cy="259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3569818" y="3778967"/>
            <a:ext cx="433254" cy="259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a:off x="3569818" y="3012828"/>
            <a:ext cx="433254" cy="259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Arrow 30"/>
          <p:cNvSpPr/>
          <p:nvPr/>
        </p:nvSpPr>
        <p:spPr>
          <a:xfrm>
            <a:off x="3569818" y="2165254"/>
            <a:ext cx="433254" cy="259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7164296" y="2182154"/>
            <a:ext cx="1358537" cy="509452"/>
          </a:xfrm>
          <a:prstGeom prst="rect">
            <a:avLst/>
          </a:prstGeom>
          <a:solidFill>
            <a:srgbClr val="9DC3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401</a:t>
            </a:r>
            <a:br>
              <a:rPr lang="en-US" dirty="0">
                <a:solidFill>
                  <a:schemeClr val="tx1"/>
                </a:solidFill>
              </a:rPr>
            </a:br>
            <a:r>
              <a:rPr lang="en-US" sz="800" dirty="0">
                <a:solidFill>
                  <a:prstClr val="black"/>
                </a:solidFill>
              </a:rPr>
              <a:t>ADVANCED GRAMMAR &amp; COMP.</a:t>
            </a:r>
            <a:endParaRPr lang="en-US" dirty="0">
              <a:solidFill>
                <a:schemeClr val="tx1"/>
              </a:solidFill>
            </a:endParaRPr>
          </a:p>
        </p:txBody>
      </p:sp>
      <p:sp>
        <p:nvSpPr>
          <p:cNvPr id="41" name="Rectangle 40"/>
          <p:cNvSpPr/>
          <p:nvPr/>
        </p:nvSpPr>
        <p:spPr>
          <a:xfrm>
            <a:off x="7164296" y="1548591"/>
            <a:ext cx="1358537" cy="50945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schemeClr val="tx1"/>
                </a:solidFill>
              </a:rPr>
              <a:t>Span 430</a:t>
            </a:r>
            <a:br>
              <a:rPr lang="en-US" dirty="0">
                <a:solidFill>
                  <a:schemeClr val="tx1"/>
                </a:solidFill>
              </a:rPr>
            </a:br>
            <a:r>
              <a:rPr lang="en-US" sz="800" dirty="0">
                <a:solidFill>
                  <a:prstClr val="black"/>
                </a:solidFill>
              </a:rPr>
              <a:t>CULTURES THROUGH FILM</a:t>
            </a:r>
            <a:endParaRPr lang="en-US" dirty="0">
              <a:solidFill>
                <a:prstClr val="black"/>
              </a:solidFill>
            </a:endParaRPr>
          </a:p>
        </p:txBody>
      </p:sp>
      <p:cxnSp>
        <p:nvCxnSpPr>
          <p:cNvPr id="43" name="Elbow Connector 42"/>
          <p:cNvCxnSpPr>
            <a:cxnSpLocks/>
            <a:stCxn id="9" idx="3"/>
            <a:endCxn id="41" idx="1"/>
          </p:cNvCxnSpPr>
          <p:nvPr/>
        </p:nvCxnSpPr>
        <p:spPr>
          <a:xfrm flipV="1">
            <a:off x="5372504" y="1803317"/>
            <a:ext cx="1791792" cy="1313921"/>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7" name="Elbow Connector 46"/>
          <p:cNvCxnSpPr>
            <a:cxnSpLocks/>
          </p:cNvCxnSpPr>
          <p:nvPr/>
        </p:nvCxnSpPr>
        <p:spPr>
          <a:xfrm flipV="1">
            <a:off x="5372504" y="2447692"/>
            <a:ext cx="1791792" cy="680358"/>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0" name="Elbow Connector 49"/>
          <p:cNvCxnSpPr>
            <a:cxnSpLocks/>
          </p:cNvCxnSpPr>
          <p:nvPr/>
        </p:nvCxnSpPr>
        <p:spPr>
          <a:xfrm>
            <a:off x="5372504" y="3117233"/>
            <a:ext cx="1791792" cy="20682"/>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3" name="Elbow Connector 52"/>
          <p:cNvCxnSpPr>
            <a:cxnSpLocks/>
          </p:cNvCxnSpPr>
          <p:nvPr/>
        </p:nvCxnSpPr>
        <p:spPr>
          <a:xfrm>
            <a:off x="5372504" y="3117237"/>
            <a:ext cx="1791792" cy="1110822"/>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6" name="Elbow Connector 55"/>
          <p:cNvCxnSpPr>
            <a:cxnSpLocks/>
          </p:cNvCxnSpPr>
          <p:nvPr/>
        </p:nvCxnSpPr>
        <p:spPr>
          <a:xfrm>
            <a:off x="5372504" y="3117237"/>
            <a:ext cx="1791792" cy="1811862"/>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9" name="Right Arrow 58"/>
          <p:cNvSpPr/>
          <p:nvPr/>
        </p:nvSpPr>
        <p:spPr>
          <a:xfrm>
            <a:off x="8522832" y="3017091"/>
            <a:ext cx="280567" cy="259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ight Arrow 60"/>
          <p:cNvSpPr/>
          <p:nvPr/>
        </p:nvSpPr>
        <p:spPr>
          <a:xfrm>
            <a:off x="8522831" y="4107231"/>
            <a:ext cx="280567" cy="259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ight Arrow 61"/>
          <p:cNvSpPr/>
          <p:nvPr/>
        </p:nvSpPr>
        <p:spPr>
          <a:xfrm>
            <a:off x="10364699" y="3008381"/>
            <a:ext cx="280567" cy="259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88084FD6-8709-43EF-A34C-1F8883953EBB}"/>
              </a:ext>
            </a:extLst>
          </p:cNvPr>
          <p:cNvSpPr/>
          <p:nvPr/>
        </p:nvSpPr>
        <p:spPr>
          <a:xfrm>
            <a:off x="5596778" y="3438752"/>
            <a:ext cx="1358537" cy="509452"/>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Ling 201</a:t>
            </a:r>
            <a:br>
              <a:rPr lang="en-US" dirty="0">
                <a:solidFill>
                  <a:schemeClr val="tx1"/>
                </a:solidFill>
              </a:rPr>
            </a:br>
            <a:r>
              <a:rPr lang="en-US" sz="800" dirty="0">
                <a:solidFill>
                  <a:prstClr val="black"/>
                </a:solidFill>
              </a:rPr>
              <a:t>INTRO TO LANGUAGE</a:t>
            </a:r>
            <a:endParaRPr lang="en-US" dirty="0">
              <a:solidFill>
                <a:schemeClr val="tx1"/>
              </a:solidFill>
            </a:endParaRPr>
          </a:p>
        </p:txBody>
      </p:sp>
      <p:sp>
        <p:nvSpPr>
          <p:cNvPr id="74" name="TextBox 73">
            <a:extLst>
              <a:ext uri="{FF2B5EF4-FFF2-40B4-BE49-F238E27FC236}">
                <a16:creationId xmlns:a16="http://schemas.microsoft.com/office/drawing/2014/main" id="{BC880873-FF4C-4A99-96A7-2812551E6D67}"/>
              </a:ext>
            </a:extLst>
          </p:cNvPr>
          <p:cNvSpPr txBox="1"/>
          <p:nvPr/>
        </p:nvSpPr>
        <p:spPr>
          <a:xfrm>
            <a:off x="7049136" y="3587098"/>
            <a:ext cx="5242316" cy="253916"/>
          </a:xfrm>
          <a:prstGeom prst="rect">
            <a:avLst/>
          </a:prstGeom>
          <a:noFill/>
        </p:spPr>
        <p:txBody>
          <a:bodyPr wrap="square" rtlCol="0">
            <a:spAutoFit/>
          </a:bodyPr>
          <a:lstStyle/>
          <a:p>
            <a:r>
              <a:rPr lang="en-US" sz="1050" dirty="0"/>
              <a:t>RECOMMENDED GUR PRIOR TO SPAN 404, SPAN 440, &amp; LANG 410</a:t>
            </a:r>
          </a:p>
        </p:txBody>
      </p:sp>
      <p:cxnSp>
        <p:nvCxnSpPr>
          <p:cNvPr id="71" name="Straight Arrow Connector 70">
            <a:extLst>
              <a:ext uri="{FF2B5EF4-FFF2-40B4-BE49-F238E27FC236}">
                <a16:creationId xmlns:a16="http://schemas.microsoft.com/office/drawing/2014/main" id="{FE8BC1DF-2A02-4CAB-B3AA-CB2D97F9F600}"/>
              </a:ext>
            </a:extLst>
          </p:cNvPr>
          <p:cNvCxnSpPr>
            <a:cxnSpLocks/>
          </p:cNvCxnSpPr>
          <p:nvPr/>
        </p:nvCxnSpPr>
        <p:spPr>
          <a:xfrm flipH="1">
            <a:off x="6757640" y="3711126"/>
            <a:ext cx="334536" cy="0"/>
          </a:xfrm>
          <a:prstGeom prst="straightConnector1">
            <a:avLst/>
          </a:prstGeom>
          <a:ln w="38100">
            <a:solidFill>
              <a:schemeClr val="bg1">
                <a:lumMod val="5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8" name="Rectangle 87">
            <a:extLst>
              <a:ext uri="{FF2B5EF4-FFF2-40B4-BE49-F238E27FC236}">
                <a16:creationId xmlns:a16="http://schemas.microsoft.com/office/drawing/2014/main" id="{2C1F4235-ECD3-4CE2-B8D1-378E82B188F5}"/>
              </a:ext>
            </a:extLst>
          </p:cNvPr>
          <p:cNvSpPr/>
          <p:nvPr/>
        </p:nvSpPr>
        <p:spPr>
          <a:xfrm>
            <a:off x="8904268" y="772035"/>
            <a:ext cx="251831" cy="25142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9" name="Rectangle 88">
            <a:extLst>
              <a:ext uri="{FF2B5EF4-FFF2-40B4-BE49-F238E27FC236}">
                <a16:creationId xmlns:a16="http://schemas.microsoft.com/office/drawing/2014/main" id="{A13D114A-0FDA-4796-8F50-2092DCAA2FC7}"/>
              </a:ext>
            </a:extLst>
          </p:cNvPr>
          <p:cNvSpPr/>
          <p:nvPr/>
        </p:nvSpPr>
        <p:spPr>
          <a:xfrm>
            <a:off x="8901759" y="462287"/>
            <a:ext cx="251831" cy="25142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0" name="TextBox 89">
            <a:extLst>
              <a:ext uri="{FF2B5EF4-FFF2-40B4-BE49-F238E27FC236}">
                <a16:creationId xmlns:a16="http://schemas.microsoft.com/office/drawing/2014/main" id="{DF51F1DE-41CB-4B1C-87AF-2FB876D48BF2}"/>
              </a:ext>
            </a:extLst>
          </p:cNvPr>
          <p:cNvSpPr txBox="1"/>
          <p:nvPr/>
        </p:nvSpPr>
        <p:spPr>
          <a:xfrm>
            <a:off x="9153590" y="435138"/>
            <a:ext cx="1917886" cy="276999"/>
          </a:xfrm>
          <a:prstGeom prst="rect">
            <a:avLst/>
          </a:prstGeom>
          <a:noFill/>
        </p:spPr>
        <p:txBody>
          <a:bodyPr wrap="square" rtlCol="0">
            <a:spAutoFit/>
          </a:bodyPr>
          <a:lstStyle/>
          <a:p>
            <a:r>
              <a:rPr lang="en-US" sz="1200" dirty="0"/>
              <a:t>MINOR REQUIREMENT</a:t>
            </a:r>
          </a:p>
        </p:txBody>
      </p:sp>
      <p:sp>
        <p:nvSpPr>
          <p:cNvPr id="92" name="TextBox 91">
            <a:extLst>
              <a:ext uri="{FF2B5EF4-FFF2-40B4-BE49-F238E27FC236}">
                <a16:creationId xmlns:a16="http://schemas.microsoft.com/office/drawing/2014/main" id="{EA198FDE-E5F7-427D-ABA0-9D9793E302D1}"/>
              </a:ext>
            </a:extLst>
          </p:cNvPr>
          <p:cNvSpPr txBox="1"/>
          <p:nvPr/>
        </p:nvSpPr>
        <p:spPr>
          <a:xfrm>
            <a:off x="9153590" y="738228"/>
            <a:ext cx="1690931" cy="276999"/>
          </a:xfrm>
          <a:prstGeom prst="rect">
            <a:avLst/>
          </a:prstGeom>
          <a:noFill/>
        </p:spPr>
        <p:txBody>
          <a:bodyPr wrap="square" rtlCol="0">
            <a:spAutoFit/>
          </a:bodyPr>
          <a:lstStyle/>
          <a:p>
            <a:r>
              <a:rPr lang="en-US" sz="1200" dirty="0"/>
              <a:t>MINOR ELECTIVE</a:t>
            </a:r>
          </a:p>
        </p:txBody>
      </p:sp>
      <p:sp>
        <p:nvSpPr>
          <p:cNvPr id="95" name="Rectangle 94">
            <a:extLst>
              <a:ext uri="{FF2B5EF4-FFF2-40B4-BE49-F238E27FC236}">
                <a16:creationId xmlns:a16="http://schemas.microsoft.com/office/drawing/2014/main" id="{F617115B-DFE2-4870-B3A5-F0CCA298FD7F}"/>
              </a:ext>
            </a:extLst>
          </p:cNvPr>
          <p:cNvSpPr/>
          <p:nvPr/>
        </p:nvSpPr>
        <p:spPr>
          <a:xfrm>
            <a:off x="8905375" y="1104713"/>
            <a:ext cx="251831" cy="2514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6" name="TextBox 95">
            <a:extLst>
              <a:ext uri="{FF2B5EF4-FFF2-40B4-BE49-F238E27FC236}">
                <a16:creationId xmlns:a16="http://schemas.microsoft.com/office/drawing/2014/main" id="{B24864F0-EDB4-43AE-B953-DFF570596BBA}"/>
              </a:ext>
            </a:extLst>
          </p:cNvPr>
          <p:cNvSpPr txBox="1"/>
          <p:nvPr/>
        </p:nvSpPr>
        <p:spPr>
          <a:xfrm>
            <a:off x="9153590" y="1005235"/>
            <a:ext cx="2277669" cy="461665"/>
          </a:xfrm>
          <a:prstGeom prst="rect">
            <a:avLst/>
          </a:prstGeom>
          <a:noFill/>
        </p:spPr>
        <p:txBody>
          <a:bodyPr wrap="square" rtlCol="0">
            <a:spAutoFit/>
          </a:bodyPr>
          <a:lstStyle/>
          <a:p>
            <a:r>
              <a:rPr lang="en-US" sz="1200" dirty="0"/>
              <a:t>RECOMMENDED GUR PRIOR TO</a:t>
            </a:r>
          </a:p>
          <a:p>
            <a:r>
              <a:rPr lang="en-US" sz="1200" dirty="0"/>
              <a:t>SPAN 404, SPAN 440, &amp; LANG 410</a:t>
            </a:r>
          </a:p>
        </p:txBody>
      </p:sp>
      <p:sp>
        <p:nvSpPr>
          <p:cNvPr id="109" name="Rectangle 108">
            <a:extLst>
              <a:ext uri="{FF2B5EF4-FFF2-40B4-BE49-F238E27FC236}">
                <a16:creationId xmlns:a16="http://schemas.microsoft.com/office/drawing/2014/main" id="{6756C9AF-409F-4AB5-A3D6-FD86BD7250F7}"/>
              </a:ext>
            </a:extLst>
          </p:cNvPr>
          <p:cNvSpPr/>
          <p:nvPr/>
        </p:nvSpPr>
        <p:spPr>
          <a:xfrm>
            <a:off x="2068645" y="4674374"/>
            <a:ext cx="1501175" cy="50945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333</a:t>
            </a:r>
            <a:br>
              <a:rPr lang="en-US" dirty="0">
                <a:solidFill>
                  <a:schemeClr val="tx1"/>
                </a:solidFill>
              </a:rPr>
            </a:br>
            <a:r>
              <a:rPr lang="en-US" sz="800" dirty="0">
                <a:solidFill>
                  <a:prstClr val="black"/>
                </a:solidFill>
              </a:rPr>
              <a:t>SPANISH - PROFESSIONS</a:t>
            </a:r>
            <a:endParaRPr lang="en-US" dirty="0">
              <a:solidFill>
                <a:schemeClr val="tx1"/>
              </a:solidFill>
            </a:endParaRPr>
          </a:p>
        </p:txBody>
      </p:sp>
      <p:sp>
        <p:nvSpPr>
          <p:cNvPr id="110" name="Rectangle 109">
            <a:extLst>
              <a:ext uri="{FF2B5EF4-FFF2-40B4-BE49-F238E27FC236}">
                <a16:creationId xmlns:a16="http://schemas.microsoft.com/office/drawing/2014/main" id="{9FF6CA9C-AD11-4579-B0B2-03CE57352A01}"/>
              </a:ext>
            </a:extLst>
          </p:cNvPr>
          <p:cNvSpPr/>
          <p:nvPr/>
        </p:nvSpPr>
        <p:spPr>
          <a:xfrm>
            <a:off x="2068643" y="5258619"/>
            <a:ext cx="1501175" cy="50945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Span 334</a:t>
            </a:r>
            <a:br>
              <a:rPr lang="en-US" dirty="0">
                <a:solidFill>
                  <a:schemeClr val="tx1"/>
                </a:solidFill>
              </a:rPr>
            </a:br>
            <a:r>
              <a:rPr lang="en-US" sz="800" dirty="0">
                <a:solidFill>
                  <a:prstClr val="black"/>
                </a:solidFill>
              </a:rPr>
              <a:t>SPANISH - HEALTHCARE</a:t>
            </a:r>
          </a:p>
        </p:txBody>
      </p:sp>
      <p:cxnSp>
        <p:nvCxnSpPr>
          <p:cNvPr id="116" name="Elbow Connector 55">
            <a:extLst>
              <a:ext uri="{FF2B5EF4-FFF2-40B4-BE49-F238E27FC236}">
                <a16:creationId xmlns:a16="http://schemas.microsoft.com/office/drawing/2014/main" id="{AFEE83D7-171D-47DA-BE1E-C764AA9D6FB3}"/>
              </a:ext>
            </a:extLst>
          </p:cNvPr>
          <p:cNvCxnSpPr>
            <a:cxnSpLocks/>
          </p:cNvCxnSpPr>
          <p:nvPr/>
        </p:nvCxnSpPr>
        <p:spPr>
          <a:xfrm rot="16200000" flipH="1">
            <a:off x="723759" y="4168461"/>
            <a:ext cx="1647695" cy="1042074"/>
          </a:xfrm>
          <a:prstGeom prst="bentConnector2">
            <a:avLst/>
          </a:prstGeom>
          <a:ln w="38100">
            <a:solidFill>
              <a:srgbClr val="5B9BD5"/>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5951314E-1721-48F5-90BB-FAFDA034CEB1}"/>
              </a:ext>
            </a:extLst>
          </p:cNvPr>
          <p:cNvCxnSpPr>
            <a:endCxn id="109" idx="1"/>
          </p:cNvCxnSpPr>
          <p:nvPr/>
        </p:nvCxnSpPr>
        <p:spPr>
          <a:xfrm>
            <a:off x="1026568" y="4929099"/>
            <a:ext cx="1042077" cy="1"/>
          </a:xfrm>
          <a:prstGeom prst="straightConnector1">
            <a:avLst/>
          </a:prstGeom>
          <a:ln w="38100">
            <a:solidFill>
              <a:srgbClr val="5B9BD5"/>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BFFC8C72-15B1-45AA-A44F-9D08070AD82B}"/>
              </a:ext>
            </a:extLst>
          </p:cNvPr>
          <p:cNvCxnSpPr/>
          <p:nvPr/>
        </p:nvCxnSpPr>
        <p:spPr>
          <a:xfrm>
            <a:off x="1039260" y="4374616"/>
            <a:ext cx="1042077" cy="1"/>
          </a:xfrm>
          <a:prstGeom prst="straightConnector1">
            <a:avLst/>
          </a:prstGeom>
          <a:ln w="38100">
            <a:solidFill>
              <a:srgbClr val="5B9BD5"/>
            </a:solidFill>
            <a:tailEnd type="triangle"/>
          </a:ln>
        </p:spPr>
        <p:style>
          <a:lnRef idx="1">
            <a:schemeClr val="accent1"/>
          </a:lnRef>
          <a:fillRef idx="0">
            <a:schemeClr val="accent1"/>
          </a:fillRef>
          <a:effectRef idx="0">
            <a:schemeClr val="accent1"/>
          </a:effectRef>
          <a:fontRef idx="minor">
            <a:schemeClr val="tx1"/>
          </a:fontRef>
        </p:style>
      </p:cxnSp>
      <p:sp>
        <p:nvSpPr>
          <p:cNvPr id="124" name="Right Arrow 28">
            <a:extLst>
              <a:ext uri="{FF2B5EF4-FFF2-40B4-BE49-F238E27FC236}">
                <a16:creationId xmlns:a16="http://schemas.microsoft.com/office/drawing/2014/main" id="{7525EB74-B72A-4E30-AC80-3A41C25317FC}"/>
              </a:ext>
            </a:extLst>
          </p:cNvPr>
          <p:cNvSpPr/>
          <p:nvPr/>
        </p:nvSpPr>
        <p:spPr>
          <a:xfrm>
            <a:off x="1718530" y="3137915"/>
            <a:ext cx="492751" cy="291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Box 124">
            <a:extLst>
              <a:ext uri="{FF2B5EF4-FFF2-40B4-BE49-F238E27FC236}">
                <a16:creationId xmlns:a16="http://schemas.microsoft.com/office/drawing/2014/main" id="{6DA2E066-2274-4C7F-A8A3-CF8B3DAE332E}"/>
              </a:ext>
            </a:extLst>
          </p:cNvPr>
          <p:cNvSpPr txBox="1"/>
          <p:nvPr/>
        </p:nvSpPr>
        <p:spPr>
          <a:xfrm>
            <a:off x="778972" y="6038062"/>
            <a:ext cx="4593532" cy="577081"/>
          </a:xfrm>
          <a:prstGeom prst="rect">
            <a:avLst/>
          </a:prstGeom>
          <a:noFill/>
          <a:ln w="19050">
            <a:solidFill>
              <a:schemeClr val="bg1">
                <a:lumMod val="50000"/>
              </a:schemeClr>
            </a:solidFill>
            <a:prstDash val="dash"/>
          </a:ln>
        </p:spPr>
        <p:txBody>
          <a:bodyPr wrap="square" rtlCol="0">
            <a:spAutoFit/>
          </a:bodyPr>
          <a:lstStyle/>
          <a:p>
            <a:pPr algn="ctr"/>
            <a:r>
              <a:rPr lang="en-US" sz="1050" dirty="0"/>
              <a:t>IF YOU PLACED DIRECTLY IN SPAN 301: UPON COMPLETION OF SPAN 301 &amp; 302 WITH GRADES OF B OR BETTER FOR BOTH COURSES, YOU MAY REQUEST ELECTIVE CREDIT FOR SPAN 201, 202, 203 THROUGH YOUR ADVISOR. </a:t>
            </a:r>
          </a:p>
        </p:txBody>
      </p:sp>
      <p:cxnSp>
        <p:nvCxnSpPr>
          <p:cNvPr id="129" name="Connector: Elbow 128">
            <a:extLst>
              <a:ext uri="{FF2B5EF4-FFF2-40B4-BE49-F238E27FC236}">
                <a16:creationId xmlns:a16="http://schemas.microsoft.com/office/drawing/2014/main" id="{310F520D-9D52-4B9D-B9C0-1078BE42B7E8}"/>
              </a:ext>
            </a:extLst>
          </p:cNvPr>
          <p:cNvCxnSpPr>
            <a:endCxn id="125" idx="1"/>
          </p:cNvCxnSpPr>
          <p:nvPr/>
        </p:nvCxnSpPr>
        <p:spPr>
          <a:xfrm rot="16200000" flipH="1">
            <a:off x="-704972" y="4842658"/>
            <a:ext cx="2742369" cy="225519"/>
          </a:xfrm>
          <a:prstGeom prst="bentConnector2">
            <a:avLst/>
          </a:prstGeom>
          <a:ln w="28575">
            <a:solidFill>
              <a:srgbClr val="A6A6A6"/>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31" name="Connector: Elbow 130">
            <a:extLst>
              <a:ext uri="{FF2B5EF4-FFF2-40B4-BE49-F238E27FC236}">
                <a16:creationId xmlns:a16="http://schemas.microsoft.com/office/drawing/2014/main" id="{71068F6C-CA18-4C7B-8D1F-D4FD6E3D518C}"/>
              </a:ext>
            </a:extLst>
          </p:cNvPr>
          <p:cNvCxnSpPr>
            <a:cxnSpLocks/>
            <a:endCxn id="125" idx="3"/>
          </p:cNvCxnSpPr>
          <p:nvPr/>
        </p:nvCxnSpPr>
        <p:spPr>
          <a:xfrm rot="5400000">
            <a:off x="3828278" y="4653155"/>
            <a:ext cx="3217675" cy="129221"/>
          </a:xfrm>
          <a:prstGeom prst="bentConnector2">
            <a:avLst/>
          </a:prstGeom>
          <a:ln w="28575">
            <a:solidFill>
              <a:srgbClr val="A6A6A6"/>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 name="Star: 5 Points 1">
            <a:extLst>
              <a:ext uri="{FF2B5EF4-FFF2-40B4-BE49-F238E27FC236}">
                <a16:creationId xmlns:a16="http://schemas.microsoft.com/office/drawing/2014/main" id="{5D522F65-B7F5-407E-AE1F-346E9FD0453A}"/>
              </a:ext>
            </a:extLst>
          </p:cNvPr>
          <p:cNvSpPr/>
          <p:nvPr/>
        </p:nvSpPr>
        <p:spPr>
          <a:xfrm>
            <a:off x="485586" y="3555744"/>
            <a:ext cx="135731" cy="137734"/>
          </a:xfrm>
          <a:prstGeom prst="star5">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79DBDC73-A3CC-4FF4-A3FB-5902DD13210D}"/>
              </a:ext>
            </a:extLst>
          </p:cNvPr>
          <p:cNvSpPr/>
          <p:nvPr/>
        </p:nvSpPr>
        <p:spPr>
          <a:xfrm>
            <a:off x="8839014" y="366898"/>
            <a:ext cx="3142094" cy="11134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9C8AF16A-C467-4B9C-BE1B-225FA91510D7}"/>
              </a:ext>
            </a:extLst>
          </p:cNvPr>
          <p:cNvSpPr txBox="1"/>
          <p:nvPr/>
        </p:nvSpPr>
        <p:spPr>
          <a:xfrm>
            <a:off x="159464" y="100636"/>
            <a:ext cx="4589718" cy="923330"/>
          </a:xfrm>
          <a:prstGeom prst="rect">
            <a:avLst/>
          </a:prstGeom>
          <a:noFill/>
        </p:spPr>
        <p:txBody>
          <a:bodyPr wrap="none" rtlCol="0">
            <a:spAutoFit/>
          </a:bodyPr>
          <a:lstStyle/>
          <a:p>
            <a:r>
              <a:rPr lang="en-US" sz="5400" b="1" dirty="0">
                <a:solidFill>
                  <a:srgbClr val="0070C0"/>
                </a:solidFill>
                <a:latin typeface="DengXian" panose="02010600030101010101" pitchFamily="2" charset="-122"/>
                <a:ea typeface="DengXian" panose="02010600030101010101" pitchFamily="2" charset="-122"/>
                <a:cs typeface="Arial" panose="020B0604020202020204" pitchFamily="34" charset="0"/>
              </a:rPr>
              <a:t>Spanish</a:t>
            </a:r>
            <a:r>
              <a:rPr lang="en-US" sz="2000" b="1" dirty="0">
                <a:solidFill>
                  <a:srgbClr val="0070C0"/>
                </a:solidFill>
                <a:latin typeface="DengXian" panose="02010600030101010101" pitchFamily="2" charset="-122"/>
                <a:ea typeface="DengXian" panose="02010600030101010101" pitchFamily="2" charset="-122"/>
                <a:cs typeface="Arial" panose="020B0604020202020204" pitchFamily="34" charset="0"/>
              </a:rPr>
              <a:t> </a:t>
            </a:r>
            <a:r>
              <a:rPr lang="en-US" sz="5400" b="1" dirty="0">
                <a:solidFill>
                  <a:srgbClr val="002774"/>
                </a:solidFill>
                <a:latin typeface="DengXian" panose="02010600030101010101" pitchFamily="2" charset="-122"/>
                <a:ea typeface="DengXian" panose="02010600030101010101" pitchFamily="2" charset="-122"/>
                <a:cs typeface="Arial" panose="020B0604020202020204" pitchFamily="34" charset="0"/>
              </a:rPr>
              <a:t>Minor</a:t>
            </a:r>
          </a:p>
        </p:txBody>
      </p:sp>
      <p:pic>
        <p:nvPicPr>
          <p:cNvPr id="58" name="Picture 57">
            <a:extLst>
              <a:ext uri="{FF2B5EF4-FFF2-40B4-BE49-F238E27FC236}">
                <a16:creationId xmlns:a16="http://schemas.microsoft.com/office/drawing/2014/main" id="{F363381B-D11C-4843-B630-CF4881B7AD48}"/>
              </a:ext>
            </a:extLst>
          </p:cNvPr>
          <p:cNvPicPr>
            <a:picLocks noChangeAspect="1"/>
          </p:cNvPicPr>
          <p:nvPr/>
        </p:nvPicPr>
        <p:blipFill>
          <a:blip r:embed="rId2"/>
          <a:stretch>
            <a:fillRect/>
          </a:stretch>
        </p:blipFill>
        <p:spPr>
          <a:xfrm>
            <a:off x="11018179" y="6269516"/>
            <a:ext cx="1173821" cy="588484"/>
          </a:xfrm>
          <a:prstGeom prst="rect">
            <a:avLst/>
          </a:prstGeom>
        </p:spPr>
      </p:pic>
    </p:spTree>
    <p:extLst>
      <p:ext uri="{BB962C8B-B14F-4D97-AF65-F5344CB8AC3E}">
        <p14:creationId xmlns:p14="http://schemas.microsoft.com/office/powerpoint/2010/main" val="930064829"/>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07B0562-662D-46B6-AE0C-761C0FA3E5EC}"/>
              </a:ext>
            </a:extLst>
          </p:cNvPr>
          <p:cNvPicPr>
            <a:picLocks noChangeAspect="1"/>
          </p:cNvPicPr>
          <p:nvPr/>
        </p:nvPicPr>
        <p:blipFill>
          <a:blip r:embed="rId2"/>
          <a:stretch>
            <a:fillRect/>
          </a:stretch>
        </p:blipFill>
        <p:spPr>
          <a:xfrm>
            <a:off x="0" y="6289110"/>
            <a:ext cx="12192000" cy="583151"/>
          </a:xfrm>
          <a:prstGeom prst="rect">
            <a:avLst/>
          </a:prstGeom>
        </p:spPr>
      </p:pic>
      <p:sp>
        <p:nvSpPr>
          <p:cNvPr id="13" name="Title 1">
            <a:extLst>
              <a:ext uri="{FF2B5EF4-FFF2-40B4-BE49-F238E27FC236}">
                <a16:creationId xmlns:a16="http://schemas.microsoft.com/office/drawing/2014/main" id="{4A74876B-0476-4AED-9931-92606F1823A3}"/>
              </a:ext>
            </a:extLst>
          </p:cNvPr>
          <p:cNvSpPr>
            <a:spLocks noGrp="1"/>
          </p:cNvSpPr>
          <p:nvPr>
            <p:ph type="title"/>
          </p:nvPr>
        </p:nvSpPr>
        <p:spPr>
          <a:xfrm>
            <a:off x="0" y="22756"/>
            <a:ext cx="12192000" cy="914400"/>
          </a:xfrm>
        </p:spPr>
        <p:txBody>
          <a:bodyPr>
            <a:noAutofit/>
          </a:bodyPr>
          <a:lstStyle/>
          <a:p>
            <a:pPr algn="ctr">
              <a:lnSpc>
                <a:spcPct val="100000"/>
              </a:lnSpc>
              <a:spcBef>
                <a:spcPts val="0"/>
              </a:spcBef>
            </a:pPr>
            <a:r>
              <a:rPr lang="en-US" sz="5400" b="1" dirty="0">
                <a:solidFill>
                  <a:srgbClr val="0070C0"/>
                </a:solidFill>
                <a:latin typeface="DengXian" panose="02010600030101010101" pitchFamily="2" charset="-122"/>
                <a:ea typeface="DengXian" panose="02010600030101010101" pitchFamily="2" charset="-122"/>
                <a:cs typeface="Arial" panose="020B0604020202020204" pitchFamily="34" charset="0"/>
              </a:rPr>
              <a:t>Spanish </a:t>
            </a:r>
            <a:r>
              <a:rPr lang="en-US" sz="5400" b="1" dirty="0">
                <a:solidFill>
                  <a:srgbClr val="002774"/>
                </a:solidFill>
                <a:latin typeface="DengXian" panose="02010600030101010101" pitchFamily="2" charset="-122"/>
                <a:ea typeface="DengXian" panose="02010600030101010101" pitchFamily="2" charset="-122"/>
                <a:cs typeface="Arial" panose="020B0604020202020204" pitchFamily="34" charset="0"/>
              </a:rPr>
              <a:t>Study Abroad</a:t>
            </a:r>
          </a:p>
        </p:txBody>
      </p:sp>
      <p:pic>
        <p:nvPicPr>
          <p:cNvPr id="17" name="Picture 16">
            <a:extLst>
              <a:ext uri="{FF2B5EF4-FFF2-40B4-BE49-F238E27FC236}">
                <a16:creationId xmlns:a16="http://schemas.microsoft.com/office/drawing/2014/main" id="{3B4E6057-2731-491A-80A4-442D4ABFF6C7}"/>
              </a:ext>
            </a:extLst>
          </p:cNvPr>
          <p:cNvPicPr>
            <a:picLocks noChangeAspect="1"/>
          </p:cNvPicPr>
          <p:nvPr/>
        </p:nvPicPr>
        <p:blipFill>
          <a:blip r:embed="rId3"/>
          <a:stretch>
            <a:fillRect/>
          </a:stretch>
        </p:blipFill>
        <p:spPr>
          <a:xfrm>
            <a:off x="0" y="906325"/>
            <a:ext cx="12192000" cy="60319"/>
          </a:xfrm>
          <a:prstGeom prst="rect">
            <a:avLst/>
          </a:prstGeom>
        </p:spPr>
      </p:pic>
      <p:pic>
        <p:nvPicPr>
          <p:cNvPr id="8" name="Picture 7">
            <a:extLst>
              <a:ext uri="{FF2B5EF4-FFF2-40B4-BE49-F238E27FC236}">
                <a16:creationId xmlns:a16="http://schemas.microsoft.com/office/drawing/2014/main" id="{42537926-4CB0-4F56-80AC-38F342A8DB06}"/>
              </a:ext>
            </a:extLst>
          </p:cNvPr>
          <p:cNvPicPr>
            <a:picLocks noChangeAspect="1"/>
          </p:cNvPicPr>
          <p:nvPr/>
        </p:nvPicPr>
        <p:blipFill>
          <a:blip r:embed="rId4"/>
          <a:stretch>
            <a:fillRect/>
          </a:stretch>
        </p:blipFill>
        <p:spPr>
          <a:xfrm>
            <a:off x="0" y="6289110"/>
            <a:ext cx="1173821" cy="588484"/>
          </a:xfrm>
          <a:prstGeom prst="rect">
            <a:avLst/>
          </a:prstGeom>
        </p:spPr>
      </p:pic>
      <p:sp>
        <p:nvSpPr>
          <p:cNvPr id="7" name="Subtitle 2">
            <a:extLst>
              <a:ext uri="{FF2B5EF4-FFF2-40B4-BE49-F238E27FC236}">
                <a16:creationId xmlns:a16="http://schemas.microsoft.com/office/drawing/2014/main" id="{CE9CA0DA-6864-4ECC-87BD-04E687B9CFED}"/>
              </a:ext>
            </a:extLst>
          </p:cNvPr>
          <p:cNvSpPr>
            <a:spLocks noGrp="1"/>
          </p:cNvSpPr>
          <p:nvPr>
            <p:ph idx="1"/>
          </p:nvPr>
        </p:nvSpPr>
        <p:spPr>
          <a:xfrm>
            <a:off x="2219739" y="1564957"/>
            <a:ext cx="7752522" cy="4066864"/>
          </a:xfrm>
        </p:spPr>
        <p:txBody>
          <a:bodyPr>
            <a:noAutofit/>
          </a:bodyPr>
          <a:lstStyle/>
          <a:p>
            <a:pPr>
              <a:lnSpc>
                <a:spcPct val="100000"/>
              </a:lnSpc>
              <a:spcBef>
                <a:spcPts val="0"/>
              </a:spcBef>
              <a:buFont typeface="Wingdings" panose="05000000000000000000" pitchFamily="2" charset="2"/>
              <a:buChar char="§"/>
            </a:pPr>
            <a:r>
              <a:rPr lang="en-US" sz="2400" dirty="0"/>
              <a:t>Faculty-led Global Learning Program in Guanajuato, Mexico</a:t>
            </a:r>
          </a:p>
          <a:p>
            <a:pPr lvl="1">
              <a:lnSpc>
                <a:spcPct val="100000"/>
              </a:lnSpc>
              <a:spcBef>
                <a:spcPts val="0"/>
              </a:spcBef>
              <a:buFont typeface="Wingdings" panose="05000000000000000000" pitchFamily="2" charset="2"/>
              <a:buChar char="§"/>
            </a:pPr>
            <a:r>
              <a:rPr lang="en-US" dirty="0">
                <a:hlinkClick r:id="rId5"/>
              </a:rPr>
              <a:t>https://studyabroad.wwu.edu/program/guanajuato-mexico-world-heritage-city</a:t>
            </a:r>
            <a:endParaRPr lang="en-US" dirty="0"/>
          </a:p>
          <a:p>
            <a:pPr lvl="1">
              <a:lnSpc>
                <a:spcPct val="100000"/>
              </a:lnSpc>
              <a:spcBef>
                <a:spcPts val="0"/>
              </a:spcBef>
              <a:buFont typeface="Wingdings" panose="05000000000000000000" pitchFamily="2" charset="2"/>
              <a:buChar char="§"/>
            </a:pPr>
            <a:endParaRPr lang="en-US" dirty="0"/>
          </a:p>
          <a:p>
            <a:pPr>
              <a:lnSpc>
                <a:spcPct val="100000"/>
              </a:lnSpc>
              <a:spcBef>
                <a:spcPts val="0"/>
              </a:spcBef>
              <a:buFont typeface="Wingdings" panose="05000000000000000000" pitchFamily="2" charset="2"/>
              <a:buChar char="§"/>
            </a:pPr>
            <a:r>
              <a:rPr lang="en-US" sz="2400" dirty="0"/>
              <a:t>Spanish Language Education Abroad </a:t>
            </a:r>
          </a:p>
          <a:p>
            <a:pPr lvl="1">
              <a:lnSpc>
                <a:spcPct val="100000"/>
              </a:lnSpc>
              <a:spcBef>
                <a:spcPts val="0"/>
              </a:spcBef>
              <a:buFont typeface="Wingdings" panose="05000000000000000000" pitchFamily="2" charset="2"/>
              <a:buChar char="§"/>
            </a:pPr>
            <a:r>
              <a:rPr lang="en-US" dirty="0">
                <a:hlinkClick r:id="rId6"/>
              </a:rPr>
              <a:t>https://studyabroad.wwu.edu/map/spanish-language</a:t>
            </a:r>
            <a:r>
              <a:rPr lang="en-US" dirty="0"/>
              <a:t> </a:t>
            </a:r>
          </a:p>
          <a:p>
            <a:pPr>
              <a:lnSpc>
                <a:spcPct val="100000"/>
              </a:lnSpc>
              <a:spcBef>
                <a:spcPts val="0"/>
              </a:spcBef>
              <a:buFont typeface="Wingdings" panose="05000000000000000000" pitchFamily="2" charset="2"/>
              <a:buChar char="v"/>
            </a:pPr>
            <a:endParaRPr lang="en-US" sz="2400" dirty="0"/>
          </a:p>
        </p:txBody>
      </p:sp>
    </p:spTree>
    <p:extLst>
      <p:ext uri="{BB962C8B-B14F-4D97-AF65-F5344CB8AC3E}">
        <p14:creationId xmlns:p14="http://schemas.microsoft.com/office/powerpoint/2010/main" val="4116613909"/>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2957</TotalTime>
  <Words>776</Words>
  <Application>Microsoft Office PowerPoint</Application>
  <PresentationFormat>Widescreen</PresentationFormat>
  <Paragraphs>132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Some of the many reasons to  consider majoring in Spanish  </vt:lpstr>
      <vt:lpstr>Some of the many reasons to  consider majoring in Spanish </vt:lpstr>
      <vt:lpstr>Example Spanish Coursework Requirement Schedule </vt:lpstr>
      <vt:lpstr>PowerPoint Presentation</vt:lpstr>
      <vt:lpstr>Spanish Faculty</vt:lpstr>
      <vt:lpstr>Spanish Advisors </vt:lpstr>
      <vt:lpstr>PowerPoint Presentation</vt:lpstr>
      <vt:lpstr>PowerPoint Presentation</vt:lpstr>
      <vt:lpstr>Spanish Study Abroad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Sheryl Bernardo-Hinesley</dc:creator>
  <cp:lastModifiedBy>Angela Brown</cp:lastModifiedBy>
  <cp:revision>216</cp:revision>
  <dcterms:created xsi:type="dcterms:W3CDTF">2017-07-12T16:25:21Z</dcterms:created>
  <dcterms:modified xsi:type="dcterms:W3CDTF">2021-10-12T18:59:04Z</dcterms:modified>
</cp:coreProperties>
</file>