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11" r:id="rId1"/>
  </p:sldMasterIdLst>
  <p:notesMasterIdLst>
    <p:notesMasterId r:id="rId25"/>
  </p:notesMasterIdLst>
  <p:sldIdLst>
    <p:sldId id="349" r:id="rId2"/>
    <p:sldId id="256" r:id="rId3"/>
    <p:sldId id="298" r:id="rId4"/>
    <p:sldId id="342" r:id="rId5"/>
    <p:sldId id="278" r:id="rId6"/>
    <p:sldId id="297" r:id="rId7"/>
    <p:sldId id="262" r:id="rId8"/>
    <p:sldId id="263" r:id="rId9"/>
    <p:sldId id="345" r:id="rId10"/>
    <p:sldId id="302" r:id="rId11"/>
    <p:sldId id="299" r:id="rId12"/>
    <p:sldId id="303" r:id="rId13"/>
    <p:sldId id="307" r:id="rId14"/>
    <p:sldId id="346" r:id="rId15"/>
    <p:sldId id="337" r:id="rId16"/>
    <p:sldId id="352" r:id="rId17"/>
    <p:sldId id="351" r:id="rId18"/>
    <p:sldId id="315" r:id="rId19"/>
    <p:sldId id="350" r:id="rId20"/>
    <p:sldId id="339" r:id="rId21"/>
    <p:sldId id="326" r:id="rId22"/>
    <p:sldId id="338" r:id="rId23"/>
    <p:sldId id="34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e Hanania" initials="CH" lastIdx="0" clrIdx="0">
    <p:extLst>
      <p:ext uri="{19B8F6BF-5375-455C-9EA6-DF929625EA0E}">
        <p15:presenceInfo xmlns:p15="http://schemas.microsoft.com/office/powerpoint/2012/main" userId="Cecile Hanan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49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p:cViewPr varScale="1">
        <p:scale>
          <a:sx n="56" d="100"/>
          <a:sy n="56" d="100"/>
        </p:scale>
        <p:origin x="45" y="2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8AB41-BB57-4D29-82FB-444023BF86C0}" type="datetimeFigureOut">
              <a:rPr lang="fr-FR" smtClean="0"/>
              <a:t>13/10/2023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DE386-04B2-48C0-9016-C0E790785888}" type="slidenum">
              <a:rPr lang="fr-FR" smtClean="0"/>
              <a:t>‹#›</a:t>
            </a:fld>
            <a:endParaRPr lang="fr-FR"/>
          </a:p>
        </p:txBody>
      </p:sp>
    </p:spTree>
    <p:extLst>
      <p:ext uri="{BB962C8B-B14F-4D97-AF65-F5344CB8AC3E}">
        <p14:creationId xmlns:p14="http://schemas.microsoft.com/office/powerpoint/2010/main" val="335463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FEBDECD-E38C-4482-9108-877FD60D872D}" type="datetimeFigureOut">
              <a:rPr lang="fr-FR" smtClean="0"/>
              <a:t>13/10/2023</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9A6F21E2-D886-47EE-B3DB-1172D4144343}" type="slidenum">
              <a:rPr lang="fr-FR" smtClean="0"/>
              <a:t>‹#›</a:t>
            </a:fld>
            <a:endParaRPr lang="fr-F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9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EBDECD-E38C-4482-9108-877FD60D872D}" type="datetimeFigureOut">
              <a:rPr lang="fr-FR" smtClean="0"/>
              <a:t>13/10/2023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A6F21E2-D886-47EE-B3DB-1172D4144343}" type="slidenum">
              <a:rPr lang="fr-FR" smtClean="0"/>
              <a:t>‹#›</a:t>
            </a:fld>
            <a:endParaRPr lang="fr-FR"/>
          </a:p>
        </p:txBody>
      </p:sp>
    </p:spTree>
    <p:extLst>
      <p:ext uri="{BB962C8B-B14F-4D97-AF65-F5344CB8AC3E}">
        <p14:creationId xmlns:p14="http://schemas.microsoft.com/office/powerpoint/2010/main" val="419261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EBDECD-E38C-4482-9108-877FD60D872D}"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6F21E2-D886-47EE-B3DB-1172D4144343}" type="slidenum">
              <a:rPr lang="fr-FR" smtClean="0"/>
              <a:t>‹#›</a:t>
            </a:fld>
            <a:endParaRPr lang="fr-F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528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EBDECD-E38C-4482-9108-877FD60D872D}"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6F21E2-D886-47EE-B3DB-1172D4144343}" type="slidenum">
              <a:rPr lang="fr-FR" smtClean="0"/>
              <a:t>‹#›</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55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EBDECD-E38C-4482-9108-877FD60D872D}"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6F21E2-D886-47EE-B3DB-1172D4144343}" type="slidenum">
              <a:rPr lang="fr-FR" smtClean="0"/>
              <a:t>‹#›</a:t>
            </a:fld>
            <a:endParaRPr lang="fr-FR"/>
          </a:p>
        </p:txBody>
      </p:sp>
    </p:spTree>
    <p:extLst>
      <p:ext uri="{BB962C8B-B14F-4D97-AF65-F5344CB8AC3E}">
        <p14:creationId xmlns:p14="http://schemas.microsoft.com/office/powerpoint/2010/main" val="1069911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EBDECD-E38C-4482-9108-877FD60D872D}"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6F21E2-D886-47EE-B3DB-1172D4144343}" type="slidenum">
              <a:rPr lang="fr-FR" smtClean="0"/>
              <a:t>‹#›</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113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EBDECD-E38C-4482-9108-877FD60D872D}"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6F21E2-D886-47EE-B3DB-1172D4144343}" type="slidenum">
              <a:rPr lang="fr-FR" smtClean="0"/>
              <a:t>‹#›</a:t>
            </a:fld>
            <a:endParaRPr lang="fr-F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251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BDECD-E38C-4482-9108-877FD60D872D}"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6F21E2-D886-47EE-B3DB-1172D4144343}" type="slidenum">
              <a:rPr lang="fr-FR" smtClean="0"/>
              <a:t>‹#›</a:t>
            </a:fld>
            <a:endParaRPr lang="fr-F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3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BDECD-E38C-4482-9108-877FD60D872D}"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6F21E2-D886-47EE-B3DB-1172D4144343}" type="slidenum">
              <a:rPr lang="fr-FR" smtClean="0"/>
              <a:t>‹#›</a:t>
            </a:fld>
            <a:endParaRPr lang="fr-F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845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BDECD-E38C-4482-9108-877FD60D872D}"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6F21E2-D886-47EE-B3DB-1172D4144343}" type="slidenum">
              <a:rPr lang="fr-FR" smtClean="0"/>
              <a:t>‹#›</a:t>
            </a:fld>
            <a:endParaRPr lang="fr-FR"/>
          </a:p>
        </p:txBody>
      </p:sp>
    </p:spTree>
    <p:extLst>
      <p:ext uri="{BB962C8B-B14F-4D97-AF65-F5344CB8AC3E}">
        <p14:creationId xmlns:p14="http://schemas.microsoft.com/office/powerpoint/2010/main" val="302311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EBDECD-E38C-4482-9108-877FD60D872D}"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6F21E2-D886-47EE-B3DB-1172D4144343}" type="slidenum">
              <a:rPr lang="fr-FR" smtClean="0"/>
              <a:t>‹#›</a:t>
            </a:fld>
            <a:endParaRPr lang="fr-F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627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EBDECD-E38C-4482-9108-877FD60D872D}" type="datetimeFigureOut">
              <a:rPr lang="fr-FR" smtClean="0"/>
              <a:t>13/10/2023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A6F21E2-D886-47EE-B3DB-1172D4144343}" type="slidenum">
              <a:rPr lang="fr-FR" smtClean="0"/>
              <a:t>‹#›</a:t>
            </a:fld>
            <a:endParaRPr lang="fr-FR"/>
          </a:p>
        </p:txBody>
      </p:sp>
    </p:spTree>
    <p:extLst>
      <p:ext uri="{BB962C8B-B14F-4D97-AF65-F5344CB8AC3E}">
        <p14:creationId xmlns:p14="http://schemas.microsoft.com/office/powerpoint/2010/main" val="30275294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EBDECD-E38C-4482-9108-877FD60D872D}" type="datetimeFigureOut">
              <a:rPr lang="fr-FR" smtClean="0"/>
              <a:t>13/10/2023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A6F21E2-D886-47EE-B3DB-1172D4144343}" type="slidenum">
              <a:rPr lang="fr-FR" smtClean="0"/>
              <a:t>‹#›</a:t>
            </a:fld>
            <a:endParaRPr lang="fr-F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0937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EBDECD-E38C-4482-9108-877FD60D872D}" type="datetimeFigureOut">
              <a:rPr lang="fr-FR" smtClean="0"/>
              <a:t>13/10/2023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A6F21E2-D886-47EE-B3DB-1172D4144343}" type="slidenum">
              <a:rPr lang="fr-FR" smtClean="0"/>
              <a:t>‹#›</a:t>
            </a:fld>
            <a:endParaRPr lang="fr-F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84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BDECD-E38C-4482-9108-877FD60D872D}" type="datetimeFigureOut">
              <a:rPr lang="fr-FR" smtClean="0"/>
              <a:t>13/10/2023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A6F21E2-D886-47EE-B3DB-1172D4144343}" type="slidenum">
              <a:rPr lang="fr-FR" smtClean="0"/>
              <a:t>‹#›</a:t>
            </a:fld>
            <a:endParaRPr lang="fr-FR"/>
          </a:p>
        </p:txBody>
      </p:sp>
    </p:spTree>
    <p:extLst>
      <p:ext uri="{BB962C8B-B14F-4D97-AF65-F5344CB8AC3E}">
        <p14:creationId xmlns:p14="http://schemas.microsoft.com/office/powerpoint/2010/main" val="207039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EBDECD-E38C-4482-9108-877FD60D872D}" type="datetimeFigureOut">
              <a:rPr lang="fr-FR" smtClean="0"/>
              <a:t>13/10/2023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A6F21E2-D886-47EE-B3DB-1172D4144343}" type="slidenum">
              <a:rPr lang="fr-FR" smtClean="0"/>
              <a:t>‹#›</a:t>
            </a:fld>
            <a:endParaRPr lang="fr-F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1379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EBDECD-E38C-4482-9108-877FD60D872D}" type="datetimeFigureOut">
              <a:rPr lang="fr-FR" smtClean="0"/>
              <a:t>13/10/2023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A6F21E2-D886-47EE-B3DB-1172D4144343}" type="slidenum">
              <a:rPr lang="fr-FR" smtClean="0"/>
              <a:t>‹#›</a:t>
            </a:fld>
            <a:endParaRPr lang="fr-FR"/>
          </a:p>
        </p:txBody>
      </p:sp>
    </p:spTree>
    <p:extLst>
      <p:ext uri="{BB962C8B-B14F-4D97-AF65-F5344CB8AC3E}">
        <p14:creationId xmlns:p14="http://schemas.microsoft.com/office/powerpoint/2010/main" val="224284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EBDECD-E38C-4482-9108-877FD60D872D}" type="datetimeFigureOut">
              <a:rPr lang="fr-FR" smtClean="0"/>
              <a:t>13/10/2023</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6F21E2-D886-47EE-B3DB-1172D4144343}" type="slidenum">
              <a:rPr lang="fr-FR" smtClean="0"/>
              <a:t>‹#›</a:t>
            </a:fld>
            <a:endParaRPr lang="fr-FR"/>
          </a:p>
        </p:txBody>
      </p:sp>
    </p:spTree>
    <p:extLst>
      <p:ext uri="{BB962C8B-B14F-4D97-AF65-F5344CB8AC3E}">
        <p14:creationId xmlns:p14="http://schemas.microsoft.com/office/powerpoint/2010/main" val="93770207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catalog.wwu.edu/preview_program.php?catoid=16&amp;poid=7472&amp;hl=%22french%22&amp;returnto=search"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catalog.wwu.edu/preview_program.php?catoid=16&amp;poid=7473&amp;hl=%22french%22&amp;returnto=search"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sign.wwu.edu/forms/Registrar/_major_decl_and_change_9.aspx" TargetMode="External"/><Relationship Id="rId2" Type="http://schemas.openxmlformats.org/officeDocument/2006/relationships/hyperlink" Target="https://esign.wwu.edu/forms/Registrar/_minor_decl_and_change_5.asp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tapif.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calendly.com/cecile-offic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tudyabroad.wwu.edu/map/french-language"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usa.campusfrance.org/" TargetMode="External"/><Relationship Id="rId7" Type="http://schemas.openxmlformats.org/officeDocument/2006/relationships/hyperlink" Target="https://sanfrancisco.consulfrance.org/" TargetMode="External"/><Relationship Id="rId2" Type="http://schemas.openxmlformats.org/officeDocument/2006/relationships/hyperlink" Target="https://studyabroad.wwu.edu/" TargetMode="External"/><Relationship Id="rId1" Type="http://schemas.openxmlformats.org/officeDocument/2006/relationships/slideLayout" Target="../slideLayouts/slideLayout7.xml"/><Relationship Id="rId6" Type="http://schemas.openxmlformats.org/officeDocument/2006/relationships/hyperlink" Target="https://www.seattle-nantes.org/scholarships" TargetMode="External"/><Relationship Id="rId5" Type="http://schemas.openxmlformats.org/officeDocument/2006/relationships/hyperlink" Target="https://frenchteachers.org/promote-french/scholarships/" TargetMode="External"/><Relationship Id="rId4" Type="http://schemas.openxmlformats.org/officeDocument/2006/relationships/hyperlink" Target="https://www.diplomatie.gouv.fr/fr/venir-en-france/etudier-en-france/article/etudier-en-fr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72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0613" y="1871132"/>
            <a:ext cx="7755815" cy="1163014"/>
          </a:xfrm>
        </p:spPr>
        <p:txBody>
          <a:bodyPr/>
          <a:lstStyle/>
          <a:p>
            <a:r>
              <a:rPr lang="en-US" sz="2800" dirty="0"/>
              <a:t>Department of Modern and Classical Languages</a:t>
            </a:r>
            <a:br>
              <a:rPr lang="en-US" sz="3200" dirty="0"/>
            </a:br>
            <a:r>
              <a:rPr lang="en-US" sz="3600" b="1" dirty="0"/>
              <a:t>French Program</a:t>
            </a:r>
            <a:endParaRPr lang="fr-FR" sz="3600" b="1" dirty="0"/>
          </a:p>
        </p:txBody>
      </p:sp>
      <p:sp>
        <p:nvSpPr>
          <p:cNvPr id="3" name="Subtitle 2"/>
          <p:cNvSpPr>
            <a:spLocks noGrp="1"/>
          </p:cNvSpPr>
          <p:nvPr>
            <p:ph type="subTitle" idx="1"/>
          </p:nvPr>
        </p:nvSpPr>
        <p:spPr/>
        <p:txBody>
          <a:bodyPr/>
          <a:lstStyle/>
          <a:p>
            <a:endParaRPr lang="fr-F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2691" y="3405210"/>
            <a:ext cx="959377" cy="18703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4975" y="3405209"/>
            <a:ext cx="2421453" cy="16143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0613" y="3405210"/>
            <a:ext cx="2362078" cy="157318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1947" y="3405210"/>
            <a:ext cx="2127674" cy="1595756"/>
          </a:xfrm>
          <a:prstGeom prst="rect">
            <a:avLst/>
          </a:prstGeom>
        </p:spPr>
      </p:pic>
    </p:spTree>
    <p:extLst>
      <p:ext uri="{BB962C8B-B14F-4D97-AF65-F5344CB8AC3E}">
        <p14:creationId xmlns:p14="http://schemas.microsoft.com/office/powerpoint/2010/main" val="91455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81000">
              <a:schemeClr val="accent5">
                <a:tint val="82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156996" y="615820"/>
            <a:ext cx="9993086" cy="1077218"/>
          </a:xfrm>
          <a:prstGeom prst="rect">
            <a:avLst/>
          </a:prstGeom>
        </p:spPr>
        <p:txBody>
          <a:bodyPr wrap="square">
            <a:spAutoFit/>
          </a:bodyPr>
          <a:lstStyle/>
          <a:p>
            <a:pPr algn="ctr"/>
            <a:r>
              <a:rPr lang="en-US" sz="3600" b="1" dirty="0"/>
              <a:t>Requirements for a Minor in French</a:t>
            </a:r>
          </a:p>
          <a:p>
            <a:pPr algn="ctr"/>
            <a:endParaRPr lang="fr-FR" sz="2800" dirty="0"/>
          </a:p>
        </p:txBody>
      </p:sp>
      <p:sp>
        <p:nvSpPr>
          <p:cNvPr id="3" name="Rectangle 2"/>
          <p:cNvSpPr/>
          <p:nvPr/>
        </p:nvSpPr>
        <p:spPr>
          <a:xfrm>
            <a:off x="653143" y="1586203"/>
            <a:ext cx="10832841" cy="4524315"/>
          </a:xfrm>
          <a:prstGeom prst="rect">
            <a:avLst/>
          </a:prstGeom>
        </p:spPr>
        <p:txBody>
          <a:bodyPr wrap="square">
            <a:spAutoFit/>
          </a:bodyPr>
          <a:lstStyle/>
          <a:p>
            <a:pPr marL="342900" indent="-342900">
              <a:buFont typeface="Wingdings" panose="05000000000000000000" pitchFamily="2" charset="2"/>
              <a:buChar char="v"/>
            </a:pPr>
            <a:r>
              <a:rPr lang="en-US" sz="2400" dirty="0"/>
              <a:t>30 credits above the 100 level</a:t>
            </a:r>
          </a:p>
          <a:p>
            <a:endParaRPr lang="en-US" sz="2400" dirty="0"/>
          </a:p>
          <a:p>
            <a:pPr marL="342900" indent="-342900">
              <a:buFont typeface="Wingdings" panose="05000000000000000000" pitchFamily="2" charset="2"/>
              <a:buChar char="v"/>
            </a:pPr>
            <a:r>
              <a:rPr lang="en-US" sz="2400" dirty="0"/>
              <a:t>Maximum of 15 credits at the 200 level</a:t>
            </a:r>
          </a:p>
          <a:p>
            <a:pPr marL="342900" indent="-342900">
              <a:buFont typeface="Wingdings" panose="05000000000000000000" pitchFamily="2" charset="2"/>
              <a:buChar char="v"/>
            </a:pPr>
            <a:r>
              <a:rPr lang="en-US" sz="2400" dirty="0"/>
              <a:t>GPA of 2.50 or above in minor</a:t>
            </a:r>
          </a:p>
          <a:p>
            <a:pPr marL="342900" indent="-342900">
              <a:buFont typeface="Wingdings" panose="05000000000000000000" pitchFamily="2" charset="2"/>
              <a:buChar char="v"/>
            </a:pPr>
            <a:r>
              <a:rPr lang="en-US" sz="2400" dirty="0"/>
              <a:t>At least 50 % of the credits required for the minor must be earned at WWU</a:t>
            </a:r>
          </a:p>
          <a:p>
            <a:pPr marL="342900" indent="-342900">
              <a:buFont typeface="Wingdings" panose="05000000000000000000" pitchFamily="2" charset="2"/>
              <a:buChar char="v"/>
            </a:pPr>
            <a:r>
              <a:rPr lang="en-US" sz="2400" dirty="0"/>
              <a:t>C- is the minimum grade needed for a class to count for the minor</a:t>
            </a:r>
          </a:p>
          <a:p>
            <a:pPr marL="342900" indent="-342900">
              <a:buFont typeface="Wingdings" panose="05000000000000000000" pitchFamily="2" charset="2"/>
              <a:buChar char="v"/>
            </a:pPr>
            <a:r>
              <a:rPr lang="en-US" sz="2400" dirty="0"/>
              <a:t>French 425 is not applicable to minor</a:t>
            </a:r>
          </a:p>
          <a:p>
            <a:endParaRPr lang="en-US" sz="2400" dirty="0"/>
          </a:p>
          <a:p>
            <a:pPr marL="342900" indent="-342900">
              <a:buFont typeface="Wingdings" panose="05000000000000000000" pitchFamily="2" charset="2"/>
              <a:buChar char="v"/>
            </a:pPr>
            <a:r>
              <a:rPr lang="en-US" sz="2400" b="1" dirty="0"/>
              <a:t>Required Courses</a:t>
            </a:r>
          </a:p>
          <a:p>
            <a:pPr marL="800100" lvl="1" indent="-342900">
              <a:buFont typeface="Arial" panose="020B0604020202020204" pitchFamily="34" charset="0"/>
              <a:buChar char="•"/>
            </a:pPr>
            <a:r>
              <a:rPr lang="en-US" sz="2400" dirty="0"/>
              <a:t>French 301 (Grammar Review and Composition). Only taught in fall</a:t>
            </a:r>
          </a:p>
          <a:p>
            <a:pPr marL="800100" lvl="1" indent="-342900">
              <a:buFont typeface="Arial" panose="020B0604020202020204" pitchFamily="34" charset="0"/>
              <a:buChar char="•"/>
            </a:pPr>
            <a:r>
              <a:rPr lang="en-US" sz="2400" dirty="0"/>
              <a:t>Two other upper-level French courses. French 385 (Culture and Conversation) is not repeatable for credit for minor.</a:t>
            </a:r>
          </a:p>
        </p:txBody>
      </p:sp>
    </p:spTree>
    <p:extLst>
      <p:ext uri="{BB962C8B-B14F-4D97-AF65-F5344CB8AC3E}">
        <p14:creationId xmlns:p14="http://schemas.microsoft.com/office/powerpoint/2010/main" val="145518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09446" y="4090584"/>
            <a:ext cx="1645828" cy="2210282"/>
          </a:xfrm>
          <a:prstGeom prst="rect">
            <a:avLst/>
          </a:prstGeom>
        </p:spPr>
      </p:pic>
      <p:sp>
        <p:nvSpPr>
          <p:cNvPr id="5" name="Oval Callout 4"/>
          <p:cNvSpPr/>
          <p:nvPr/>
        </p:nvSpPr>
        <p:spPr>
          <a:xfrm>
            <a:off x="3992825" y="541176"/>
            <a:ext cx="5850971" cy="4285804"/>
          </a:xfrm>
          <a:prstGeom prst="wedgeEllipseCallout">
            <a:avLst/>
          </a:prstGeom>
          <a:gradFill>
            <a:gsLst>
              <a:gs pos="64000">
                <a:srgbClr val="BB7868"/>
              </a:gs>
              <a:gs pos="30000">
                <a:schemeClr val="accent3"/>
              </a:gs>
              <a:gs pos="100000">
                <a:schemeClr val="accent5">
                  <a:tint val="82000"/>
                </a:schemeClr>
              </a:gs>
            </a:gsLst>
            <a:lin ang="5400000" scaled="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t>A French Major is just 6 classes away…</a:t>
            </a:r>
            <a:endParaRPr lang="fr-FR" sz="4000" b="1" dirty="0"/>
          </a:p>
        </p:txBody>
      </p:sp>
    </p:spTree>
    <p:extLst>
      <p:ext uri="{BB962C8B-B14F-4D97-AF65-F5344CB8AC3E}">
        <p14:creationId xmlns:p14="http://schemas.microsoft.com/office/powerpoint/2010/main" val="20739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156995" y="615820"/>
            <a:ext cx="10039739" cy="646331"/>
          </a:xfrm>
          <a:prstGeom prst="rect">
            <a:avLst/>
          </a:prstGeom>
        </p:spPr>
        <p:txBody>
          <a:bodyPr wrap="square">
            <a:spAutoFit/>
          </a:bodyPr>
          <a:lstStyle/>
          <a:p>
            <a:pPr algn="ctr"/>
            <a:r>
              <a:rPr lang="en-US" sz="3600" b="1" dirty="0"/>
              <a:t>Requirements for a Major in French</a:t>
            </a:r>
            <a:endParaRPr lang="fr-FR" sz="3600" dirty="0"/>
          </a:p>
        </p:txBody>
      </p:sp>
      <p:sp>
        <p:nvSpPr>
          <p:cNvPr id="3" name="Rectangle 2"/>
          <p:cNvSpPr/>
          <p:nvPr/>
        </p:nvSpPr>
        <p:spPr>
          <a:xfrm>
            <a:off x="877075" y="1483568"/>
            <a:ext cx="10388687" cy="2954655"/>
          </a:xfrm>
          <a:prstGeom prst="rect">
            <a:avLst/>
          </a:prstGeom>
        </p:spPr>
        <p:txBody>
          <a:bodyPr wrap="square">
            <a:spAutoFit/>
          </a:bodyPr>
          <a:lstStyle/>
          <a:p>
            <a:r>
              <a:rPr lang="en-US" sz="1400" dirty="0"/>
              <a:t>Link to the catalog French BA </a:t>
            </a:r>
            <a:r>
              <a:rPr lang="en-US" sz="1400" dirty="0">
                <a:hlinkClick r:id="rId2"/>
              </a:rPr>
              <a:t>https://catalog.wwu.edu/preview_program.php?catoid=16&amp;poid=7472&amp;hl=%22french%22&amp;returnto=search</a:t>
            </a:r>
            <a:endParaRPr lang="en-US" sz="1400" dirty="0"/>
          </a:p>
          <a:p>
            <a:endParaRPr lang="en-US" sz="1400" dirty="0"/>
          </a:p>
          <a:p>
            <a:endParaRPr lang="en-US" sz="1400" dirty="0"/>
          </a:p>
          <a:p>
            <a:pPr marL="457200" indent="-457200">
              <a:buFont typeface="Wingdings" panose="05000000000000000000" pitchFamily="2" charset="2"/>
              <a:buChar char="v"/>
            </a:pPr>
            <a:r>
              <a:rPr lang="en-US" sz="2400" dirty="0"/>
              <a:t>60 credits above the 100 level</a:t>
            </a:r>
          </a:p>
          <a:p>
            <a:pPr marL="457200" indent="-457200">
              <a:buFont typeface="Wingdings" panose="05000000000000000000" pitchFamily="2" charset="2"/>
              <a:buChar char="v"/>
            </a:pPr>
            <a:r>
              <a:rPr lang="en-US" sz="2400" dirty="0"/>
              <a:t>Maximum of 15 credits at the 200 level</a:t>
            </a:r>
          </a:p>
          <a:p>
            <a:pPr marL="457200" indent="-457200">
              <a:buFont typeface="Wingdings" panose="05000000000000000000" pitchFamily="2" charset="2"/>
              <a:buChar char="v"/>
            </a:pPr>
            <a:r>
              <a:rPr lang="en-US" sz="2400" dirty="0"/>
              <a:t>GPA of 2.50 or above in major</a:t>
            </a:r>
          </a:p>
          <a:p>
            <a:pPr marL="457200" indent="-457200">
              <a:buFont typeface="Wingdings" panose="05000000000000000000" pitchFamily="2" charset="2"/>
              <a:buChar char="v"/>
            </a:pPr>
            <a:r>
              <a:rPr lang="en-US" sz="2400" dirty="0"/>
              <a:t>At least 50 % of the credits required for the major must be earned at WWU</a:t>
            </a:r>
          </a:p>
          <a:p>
            <a:pPr marL="457200" indent="-457200">
              <a:buFont typeface="Wingdings" panose="05000000000000000000" pitchFamily="2" charset="2"/>
              <a:buChar char="v"/>
            </a:pPr>
            <a:r>
              <a:rPr lang="en-US" sz="2400" dirty="0"/>
              <a:t>C- is the minimum grade needed for a class to count for the major</a:t>
            </a:r>
          </a:p>
          <a:p>
            <a:pPr marL="457200" indent="-457200">
              <a:buFont typeface="Wingdings" panose="05000000000000000000" pitchFamily="2" charset="2"/>
              <a:buChar char="v"/>
            </a:pPr>
            <a:r>
              <a:rPr lang="en-US" sz="2400" dirty="0"/>
              <a:t>French 425 is not applicable to major </a:t>
            </a:r>
          </a:p>
        </p:txBody>
      </p:sp>
    </p:spTree>
    <p:extLst>
      <p:ext uri="{BB962C8B-B14F-4D97-AF65-F5344CB8AC3E}">
        <p14:creationId xmlns:p14="http://schemas.microsoft.com/office/powerpoint/2010/main" val="321993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906088" y="606830"/>
            <a:ext cx="10465723" cy="5447645"/>
          </a:xfrm>
          <a:prstGeom prst="rect">
            <a:avLst/>
          </a:prstGeom>
        </p:spPr>
        <p:txBody>
          <a:bodyPr wrap="square">
            <a:spAutoFit/>
          </a:bodyPr>
          <a:lstStyle/>
          <a:p>
            <a:pPr marL="342900" indent="-342900">
              <a:buFont typeface="Wingdings" panose="05000000000000000000" pitchFamily="2" charset="2"/>
              <a:buChar char="v"/>
            </a:pPr>
            <a:r>
              <a:rPr lang="en-US" sz="2400" b="1" dirty="0"/>
              <a:t>Required Courses</a:t>
            </a:r>
          </a:p>
          <a:p>
            <a:endParaRPr lang="en-US" sz="2400" b="1" dirty="0"/>
          </a:p>
          <a:p>
            <a:pPr marL="800100" lvl="1" indent="-342900">
              <a:buFont typeface="Arial" panose="020B0604020202020204" pitchFamily="34" charset="0"/>
              <a:buChar char="•"/>
            </a:pPr>
            <a:r>
              <a:rPr lang="en-US" sz="2000" dirty="0"/>
              <a:t>French 301 (Grammar Review and Composition). Only taught in fall</a:t>
            </a:r>
          </a:p>
          <a:p>
            <a:pPr marL="800100" lvl="1" indent="-342900">
              <a:buFont typeface="Arial" panose="020B0604020202020204" pitchFamily="34" charset="0"/>
              <a:buChar char="•"/>
            </a:pPr>
            <a:r>
              <a:rPr lang="en-US" sz="2000" dirty="0"/>
              <a:t>French 314 (Phonetics) </a:t>
            </a:r>
          </a:p>
          <a:p>
            <a:pPr marL="800100" lvl="1" indent="-342900">
              <a:buFont typeface="Arial" panose="020B0604020202020204" pitchFamily="34" charset="0"/>
              <a:buChar char="•"/>
            </a:pPr>
            <a:r>
              <a:rPr lang="en-US" sz="2000" dirty="0"/>
              <a:t>French 331 or 332 (Culture and Civilization)</a:t>
            </a:r>
          </a:p>
          <a:p>
            <a:pPr marL="800100" lvl="1" indent="-342900">
              <a:buFont typeface="Arial" panose="020B0604020202020204" pitchFamily="34" charset="0"/>
              <a:buChar char="•"/>
            </a:pPr>
            <a:r>
              <a:rPr lang="en-US" sz="2000" dirty="0"/>
              <a:t>Two of French 340, 341, 342 (French Literature)</a:t>
            </a:r>
          </a:p>
          <a:p>
            <a:pPr marL="800100" lvl="1" indent="-342900">
              <a:buFont typeface="Arial" panose="020B0604020202020204" pitchFamily="34" charset="0"/>
              <a:buChar char="•"/>
            </a:pPr>
            <a:r>
              <a:rPr lang="en-US" sz="2000" dirty="0"/>
              <a:t>French 385 (Culture and Conversation). The course is repeatable for credit; 10-credits maximum including original course)</a:t>
            </a:r>
          </a:p>
          <a:p>
            <a:pPr marL="800100" lvl="1" indent="-342900">
              <a:buFont typeface="Arial" panose="020B0604020202020204" pitchFamily="34" charset="0"/>
              <a:buChar char="•"/>
            </a:pPr>
            <a:r>
              <a:rPr lang="en-US" sz="2000" dirty="0"/>
              <a:t>French 401 (Advanced Composition). Usually taught in fall</a:t>
            </a:r>
          </a:p>
          <a:p>
            <a:pPr marL="800100" lvl="1" indent="-342900">
              <a:buFont typeface="Arial" panose="020B0604020202020204" pitchFamily="34" charset="0"/>
              <a:buChar char="•"/>
            </a:pPr>
            <a:r>
              <a:rPr lang="en-US" sz="2000" dirty="0"/>
              <a:t>One other 400-level French course</a:t>
            </a:r>
          </a:p>
          <a:p>
            <a:r>
              <a:rPr lang="en-US" sz="2000" b="1" dirty="0"/>
              <a:t>	     At least one 400-level course must be taken at Western</a:t>
            </a:r>
          </a:p>
          <a:p>
            <a:endParaRPr lang="en-US" sz="2000" dirty="0"/>
          </a:p>
          <a:p>
            <a:r>
              <a:rPr lang="en-US" sz="2000" b="1" dirty="0"/>
              <a:t>Note that in addition to all the required courses, 20 elective credits in French are needed to complete a major in French. </a:t>
            </a:r>
          </a:p>
          <a:p>
            <a:r>
              <a:rPr lang="en-US" sz="2000" dirty="0"/>
              <a:t>Those credits can be obtained by taking the French 200 level courses and any French 300 or 400 level course not already completed as a required course (for majors FR 385 is repeatable for a max of 10 credits provided that the subject matter is different each time)</a:t>
            </a:r>
          </a:p>
        </p:txBody>
      </p:sp>
    </p:spTree>
    <p:extLst>
      <p:ext uri="{BB962C8B-B14F-4D97-AF65-F5344CB8AC3E}">
        <p14:creationId xmlns:p14="http://schemas.microsoft.com/office/powerpoint/2010/main" val="197904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93102" y="615820"/>
            <a:ext cx="10664889" cy="646331"/>
          </a:xfrm>
          <a:prstGeom prst="rect">
            <a:avLst/>
          </a:prstGeom>
        </p:spPr>
        <p:txBody>
          <a:bodyPr wrap="square">
            <a:spAutoFit/>
          </a:bodyPr>
          <a:lstStyle/>
          <a:p>
            <a:pPr algn="ctr"/>
            <a:r>
              <a:rPr lang="fr-FR" sz="3600" b="1" dirty="0"/>
              <a:t>Advanced Placement </a:t>
            </a:r>
            <a:r>
              <a:rPr lang="fr-FR" sz="3600" b="1" dirty="0" err="1"/>
              <a:t>Credits</a:t>
            </a:r>
            <a:endParaRPr lang="fr-FR" sz="3600" b="1" dirty="0"/>
          </a:p>
        </p:txBody>
      </p:sp>
      <p:sp>
        <p:nvSpPr>
          <p:cNvPr id="5" name="TextBox 4">
            <a:extLst>
              <a:ext uri="{FF2B5EF4-FFF2-40B4-BE49-F238E27FC236}">
                <a16:creationId xmlns:a16="http://schemas.microsoft.com/office/drawing/2014/main" id="{2D8713FA-17AE-E169-F012-05C5695D7FFD}"/>
              </a:ext>
            </a:extLst>
          </p:cNvPr>
          <p:cNvSpPr txBox="1"/>
          <p:nvPr/>
        </p:nvSpPr>
        <p:spPr>
          <a:xfrm>
            <a:off x="793101" y="1633490"/>
            <a:ext cx="10419395" cy="3970318"/>
          </a:xfrm>
          <a:prstGeom prst="rect">
            <a:avLst/>
          </a:prstGeom>
          <a:noFill/>
        </p:spPr>
        <p:txBody>
          <a:bodyPr wrap="square">
            <a:spAutoFit/>
          </a:bodyPr>
          <a:lstStyle/>
          <a:p>
            <a:r>
              <a:rPr lang="en-US" sz="2800" dirty="0"/>
              <a:t>Students who enter at the 301-level may request AP credit from the department for courses (GURs) numbered 201, 202, and 203 upon successful completion of FR 301 and another 300 level French course with at least a B in each course.  </a:t>
            </a:r>
          </a:p>
          <a:p>
            <a:endParaRPr lang="en-US" sz="2800" dirty="0"/>
          </a:p>
          <a:p>
            <a:endParaRPr lang="en-US" sz="2800" dirty="0"/>
          </a:p>
          <a:p>
            <a:endParaRPr lang="en-US" sz="2800" dirty="0"/>
          </a:p>
          <a:p>
            <a:r>
              <a:rPr lang="en-US" sz="2800" dirty="0"/>
              <a:t>At least 50 % of the credits required for a major or minor must be earned at WWU. </a:t>
            </a:r>
          </a:p>
        </p:txBody>
      </p:sp>
    </p:spTree>
    <p:extLst>
      <p:ext uri="{BB962C8B-B14F-4D97-AF65-F5344CB8AC3E}">
        <p14:creationId xmlns:p14="http://schemas.microsoft.com/office/powerpoint/2010/main" val="1047016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906088" y="606830"/>
            <a:ext cx="10528351" cy="5139869"/>
          </a:xfrm>
          <a:prstGeom prst="rect">
            <a:avLst/>
          </a:prstGeom>
        </p:spPr>
        <p:txBody>
          <a:bodyPr wrap="square">
            <a:spAutoFit/>
          </a:bodyPr>
          <a:lstStyle/>
          <a:p>
            <a:pPr marL="342900" indent="-342900">
              <a:buFont typeface="Wingdings" panose="05000000000000000000" pitchFamily="2" charset="2"/>
              <a:buChar char="v"/>
            </a:pPr>
            <a:endParaRPr lang="en-US" sz="2400" b="1" dirty="0"/>
          </a:p>
          <a:p>
            <a:r>
              <a:rPr lang="en-US" sz="2400" b="1" dirty="0"/>
              <a:t>		    </a:t>
            </a:r>
            <a:r>
              <a:rPr lang="en-US" sz="3600" b="1" dirty="0"/>
              <a:t>FR 425: Teach Learn Elementary French   </a:t>
            </a:r>
          </a:p>
          <a:p>
            <a:endParaRPr lang="en-US" sz="2800" b="1" dirty="0"/>
          </a:p>
          <a:p>
            <a:r>
              <a:rPr lang="en-US" sz="2400" b="1" u="sng" dirty="0"/>
              <a:t>Prerequisites:</a:t>
            </a:r>
            <a:r>
              <a:rPr lang="en-US" sz="2400" b="1" dirty="0"/>
              <a:t> </a:t>
            </a:r>
          </a:p>
          <a:p>
            <a:r>
              <a:rPr lang="en-US" sz="2400" b="1" dirty="0"/>
              <a:t>Written permission from instructor and two upper-division French courses.</a:t>
            </a:r>
          </a:p>
          <a:p>
            <a:endParaRPr lang="en-US" sz="2400" b="1" dirty="0"/>
          </a:p>
          <a:p>
            <a:r>
              <a:rPr lang="en-US" sz="2400" b="1" u="sng" dirty="0"/>
              <a:t>Credits:</a:t>
            </a:r>
            <a:r>
              <a:rPr lang="en-US" sz="2400" b="1" dirty="0"/>
              <a:t> </a:t>
            </a:r>
          </a:p>
          <a:p>
            <a:r>
              <a:rPr lang="en-US" sz="2400" b="1" dirty="0"/>
              <a:t>-In order to get the two credits for the course, students will have to tutor beginning French students 4 hours a week throughout the quarter. </a:t>
            </a:r>
          </a:p>
          <a:p>
            <a:r>
              <a:rPr lang="en-US" sz="2400" b="1" dirty="0"/>
              <a:t>-Schedule arrangement needs to be discussed with instructor.</a:t>
            </a:r>
          </a:p>
          <a:p>
            <a:r>
              <a:rPr lang="en-US" sz="2400" b="1" dirty="0"/>
              <a:t>-Students can register only twice for the course </a:t>
            </a:r>
            <a:r>
              <a:rPr lang="en-US" sz="2400" b="1" u="sng" dirty="0"/>
              <a:t>(max 4 credits).</a:t>
            </a:r>
          </a:p>
          <a:p>
            <a:r>
              <a:rPr lang="en-US" sz="2400" b="1" dirty="0"/>
              <a:t>-</a:t>
            </a:r>
            <a:r>
              <a:rPr lang="en-US" sz="2400" b="1" dirty="0">
                <a:solidFill>
                  <a:srgbClr val="FF0000"/>
                </a:solidFill>
              </a:rPr>
              <a:t>Credits are not applicable to minor or major but count as upper-level credits for WWU degree requirements.</a:t>
            </a:r>
          </a:p>
        </p:txBody>
      </p:sp>
      <p:pic>
        <p:nvPicPr>
          <p:cNvPr id="4" name="Picture 3">
            <a:extLst>
              <a:ext uri="{FF2B5EF4-FFF2-40B4-BE49-F238E27FC236}">
                <a16:creationId xmlns:a16="http://schemas.microsoft.com/office/drawing/2014/main" id="{B66708D5-4B4A-42FC-B62A-2D45D59E7333}"/>
              </a:ext>
            </a:extLst>
          </p:cNvPr>
          <p:cNvPicPr>
            <a:picLocks noChangeAspect="1"/>
          </p:cNvPicPr>
          <p:nvPr/>
        </p:nvPicPr>
        <p:blipFill>
          <a:blip r:embed="rId2"/>
          <a:stretch>
            <a:fillRect/>
          </a:stretch>
        </p:blipFill>
        <p:spPr>
          <a:xfrm>
            <a:off x="980653" y="606830"/>
            <a:ext cx="761628" cy="1021408"/>
          </a:xfrm>
          <a:prstGeom prst="rect">
            <a:avLst/>
          </a:prstGeom>
        </p:spPr>
      </p:pic>
      <p:pic>
        <p:nvPicPr>
          <p:cNvPr id="8" name="Picture 7">
            <a:extLst>
              <a:ext uri="{FF2B5EF4-FFF2-40B4-BE49-F238E27FC236}">
                <a16:creationId xmlns:a16="http://schemas.microsoft.com/office/drawing/2014/main" id="{56BD816A-F83B-4100-BFBD-19E46A31CBAE}"/>
              </a:ext>
            </a:extLst>
          </p:cNvPr>
          <p:cNvPicPr>
            <a:picLocks noChangeAspect="1"/>
          </p:cNvPicPr>
          <p:nvPr/>
        </p:nvPicPr>
        <p:blipFill>
          <a:blip r:embed="rId2"/>
          <a:stretch>
            <a:fillRect/>
          </a:stretch>
        </p:blipFill>
        <p:spPr>
          <a:xfrm>
            <a:off x="10524284" y="606830"/>
            <a:ext cx="761628" cy="1021408"/>
          </a:xfrm>
          <a:prstGeom prst="rect">
            <a:avLst/>
          </a:prstGeom>
        </p:spPr>
      </p:pic>
    </p:spTree>
    <p:extLst>
      <p:ext uri="{BB962C8B-B14F-4D97-AF65-F5344CB8AC3E}">
        <p14:creationId xmlns:p14="http://schemas.microsoft.com/office/powerpoint/2010/main" val="411277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8853055" y="4606463"/>
            <a:ext cx="2236124" cy="1754326"/>
          </a:xfrm>
          <a:prstGeom prst="rect">
            <a:avLst/>
          </a:prstGeom>
        </p:spPr>
        <p:txBody>
          <a:bodyPr wrap="square">
            <a:spAutoFit/>
          </a:bodyPr>
          <a:lstStyle/>
          <a:p>
            <a:r>
              <a:rPr lang="fr-FR" sz="3600" b="1" dirty="0"/>
              <a:t>YES !</a:t>
            </a:r>
          </a:p>
          <a:p>
            <a:r>
              <a:rPr lang="en-US" sz="1200" b="1" dirty="0"/>
              <a:t>80% of the students majoring in French are completing another major.</a:t>
            </a:r>
          </a:p>
          <a:p>
            <a:r>
              <a:rPr lang="fr-FR" sz="3600" dirty="0"/>
              <a:t> </a:t>
            </a:r>
          </a:p>
        </p:txBody>
      </p:sp>
      <p:pic>
        <p:nvPicPr>
          <p:cNvPr id="5" name="Picture 4"/>
          <p:cNvPicPr>
            <a:picLocks noChangeAspect="1"/>
          </p:cNvPicPr>
          <p:nvPr/>
        </p:nvPicPr>
        <p:blipFill>
          <a:blip r:embed="rId2"/>
          <a:stretch>
            <a:fillRect/>
          </a:stretch>
        </p:blipFill>
        <p:spPr>
          <a:xfrm>
            <a:off x="3660157" y="4230781"/>
            <a:ext cx="1645828" cy="2210282"/>
          </a:xfrm>
          <a:prstGeom prst="rect">
            <a:avLst/>
          </a:prstGeom>
        </p:spPr>
      </p:pic>
      <p:sp>
        <p:nvSpPr>
          <p:cNvPr id="6" name="Oval Callout 5"/>
          <p:cNvSpPr/>
          <p:nvPr/>
        </p:nvSpPr>
        <p:spPr>
          <a:xfrm>
            <a:off x="3791452" y="656705"/>
            <a:ext cx="5458408" cy="4054152"/>
          </a:xfrm>
          <a:prstGeom prst="wedgeEllipseCallout">
            <a:avLst/>
          </a:prstGeom>
          <a:gradFill>
            <a:gsLst>
              <a:gs pos="64000">
                <a:srgbClr val="BB7868"/>
              </a:gs>
              <a:gs pos="30000">
                <a:schemeClr val="accent3"/>
              </a:gs>
              <a:gs pos="100000">
                <a:schemeClr val="accent5">
                  <a:tint val="82000"/>
                </a:schemeClr>
              </a:gs>
            </a:gsLst>
            <a:lin ang="5400000" scaled="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t>Can I do a dual or double major?  </a:t>
            </a:r>
            <a:endParaRPr lang="fr-FR" sz="4000" b="1" dirty="0"/>
          </a:p>
        </p:txBody>
      </p:sp>
    </p:spTree>
    <p:extLst>
      <p:ext uri="{BB962C8B-B14F-4D97-AF65-F5344CB8AC3E}">
        <p14:creationId xmlns:p14="http://schemas.microsoft.com/office/powerpoint/2010/main" val="682092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103871" y="518984"/>
            <a:ext cx="10092864" cy="646331"/>
          </a:xfrm>
          <a:prstGeom prst="rect">
            <a:avLst/>
          </a:prstGeom>
        </p:spPr>
        <p:txBody>
          <a:bodyPr wrap="square">
            <a:spAutoFit/>
          </a:bodyPr>
          <a:lstStyle/>
          <a:p>
            <a:pPr algn="ctr"/>
            <a:r>
              <a:rPr lang="en-US" sz="3600" b="1" dirty="0"/>
              <a:t>Dual and double Major </a:t>
            </a:r>
            <a:endParaRPr lang="fr-FR" sz="3600" dirty="0"/>
          </a:p>
        </p:txBody>
      </p:sp>
      <p:sp>
        <p:nvSpPr>
          <p:cNvPr id="3" name="Rectangle 2"/>
          <p:cNvSpPr/>
          <p:nvPr/>
        </p:nvSpPr>
        <p:spPr>
          <a:xfrm>
            <a:off x="922638" y="1095632"/>
            <a:ext cx="10437340" cy="4678204"/>
          </a:xfrm>
          <a:prstGeom prst="rect">
            <a:avLst/>
          </a:prstGeom>
        </p:spPr>
        <p:txBody>
          <a:bodyPr wrap="square">
            <a:spAutoFit/>
          </a:bodyPr>
          <a:lstStyle/>
          <a:p>
            <a:endParaRPr lang="en-US" sz="1600" b="1" dirty="0"/>
          </a:p>
          <a:p>
            <a:endParaRPr lang="en-US" sz="1600" b="1" dirty="0"/>
          </a:p>
          <a:p>
            <a:pPr marL="457200" indent="-457200">
              <a:buFont typeface="Wingdings" panose="05000000000000000000" pitchFamily="2" charset="2"/>
              <a:buChar char="v"/>
            </a:pPr>
            <a:r>
              <a:rPr lang="en-US" sz="1600" b="1" dirty="0"/>
              <a:t>Dual Major in French and another Language </a:t>
            </a:r>
          </a:p>
          <a:p>
            <a:r>
              <a:rPr lang="en-US" sz="1600" dirty="0"/>
              <a:t>50 credits for each major. (See catalog for details)</a:t>
            </a:r>
          </a:p>
          <a:p>
            <a:r>
              <a:rPr lang="en-US" sz="1400" dirty="0"/>
              <a:t>French/Spanish https://catalog.wwu.edu/preview_program.php?catoid=16&amp;poid=7474&amp;hl=%22french%22&amp;returnto=search</a:t>
            </a:r>
          </a:p>
          <a:p>
            <a:r>
              <a:rPr lang="fr-FR" sz="1400" dirty="0"/>
              <a:t>French/German </a:t>
            </a:r>
            <a:r>
              <a:rPr lang="fr-FR" sz="1400" dirty="0">
                <a:hlinkClick r:id="rId2"/>
              </a:rPr>
              <a:t>https://catalog.wwu.edu/preview_program.php?catoid=16&amp;poid=7473&amp;hl=%22french%22&amp;returnto=search</a:t>
            </a:r>
            <a:endParaRPr lang="fr-FR" sz="1400" dirty="0"/>
          </a:p>
          <a:p>
            <a:endParaRPr lang="fr-FR" sz="1400" b="1" dirty="0"/>
          </a:p>
          <a:p>
            <a:pPr marL="285750" indent="-285750">
              <a:buFont typeface="Wingdings" panose="05000000000000000000" pitchFamily="2" charset="2"/>
              <a:buChar char="v"/>
            </a:pPr>
            <a:r>
              <a:rPr lang="en-US" sz="1600" b="1" dirty="0"/>
              <a:t>Double Major in French and Linguistics</a:t>
            </a:r>
          </a:p>
          <a:p>
            <a:r>
              <a:rPr lang="en-US" sz="1600" dirty="0"/>
              <a:t>See Linguistics advisor for info.</a:t>
            </a:r>
          </a:p>
          <a:p>
            <a:endParaRPr lang="en-US" sz="1600" b="1" dirty="0"/>
          </a:p>
          <a:p>
            <a:pPr marL="285750" indent="-285750">
              <a:buFont typeface="Wingdings" panose="05000000000000000000" pitchFamily="2" charset="2"/>
              <a:buChar char="v"/>
            </a:pPr>
            <a:r>
              <a:rPr lang="en-US" sz="1600" b="1" dirty="0"/>
              <a:t>Double Major. Other popular combinations with a French major are:</a:t>
            </a:r>
          </a:p>
          <a:p>
            <a:pPr marL="342900" indent="-342900">
              <a:buFont typeface="Arial" panose="020B0604020202020204" pitchFamily="34" charset="0"/>
              <a:buChar char="•"/>
            </a:pPr>
            <a:r>
              <a:rPr lang="en-US" sz="1600" dirty="0"/>
              <a:t>International Business  </a:t>
            </a:r>
          </a:p>
          <a:p>
            <a:pPr marL="342900" indent="-342900">
              <a:buFont typeface="Arial" panose="020B0604020202020204" pitchFamily="34" charset="0"/>
              <a:buChar char="•"/>
            </a:pPr>
            <a:r>
              <a:rPr lang="en-US" sz="1600" dirty="0"/>
              <a:t>Journalism </a:t>
            </a:r>
          </a:p>
          <a:p>
            <a:pPr marL="342900" indent="-342900">
              <a:buFont typeface="Arial" panose="020B0604020202020204" pitchFamily="34" charset="0"/>
              <a:buChar char="•"/>
            </a:pPr>
            <a:r>
              <a:rPr lang="fr-FR" sz="1600" dirty="0" err="1"/>
              <a:t>History</a:t>
            </a:r>
            <a:endParaRPr lang="en-US" sz="1600" dirty="0"/>
          </a:p>
          <a:p>
            <a:pPr marL="342900" indent="-342900">
              <a:buFont typeface="Arial" panose="020B0604020202020204" pitchFamily="34" charset="0"/>
              <a:buChar char="•"/>
            </a:pPr>
            <a:r>
              <a:rPr lang="en-US" sz="1600" dirty="0"/>
              <a:t>Political sciences</a:t>
            </a:r>
          </a:p>
          <a:p>
            <a:pPr marL="342900" indent="-342900">
              <a:buFont typeface="Arial" panose="020B0604020202020204" pitchFamily="34" charset="0"/>
              <a:buChar char="•"/>
            </a:pPr>
            <a:r>
              <a:rPr lang="en-US" sz="1600" dirty="0"/>
              <a:t>Environmental studies</a:t>
            </a:r>
          </a:p>
          <a:p>
            <a:endParaRPr lang="fr-FR" sz="1600" dirty="0"/>
          </a:p>
          <a:p>
            <a:r>
              <a:rPr lang="fr-FR" sz="1600" dirty="0"/>
              <a:t>If </a:t>
            </a:r>
            <a:r>
              <a:rPr lang="fr-FR" sz="1600" dirty="0" err="1"/>
              <a:t>you</a:t>
            </a:r>
            <a:r>
              <a:rPr lang="fr-FR" sz="1600" dirty="0"/>
              <a:t> </a:t>
            </a:r>
            <a:r>
              <a:rPr lang="fr-FR" sz="1600" dirty="0" err="1"/>
              <a:t>wish</a:t>
            </a:r>
            <a:r>
              <a:rPr lang="fr-FR" sz="1600" dirty="0"/>
              <a:t> to do a dual or double major </a:t>
            </a:r>
            <a:r>
              <a:rPr lang="fr-FR" sz="1600" dirty="0" err="1"/>
              <a:t>it</a:t>
            </a:r>
            <a:r>
              <a:rPr lang="fr-FR" sz="1600" dirty="0"/>
              <a:t> </a:t>
            </a:r>
            <a:r>
              <a:rPr lang="fr-FR" sz="1600" dirty="0" err="1"/>
              <a:t>is</a:t>
            </a:r>
            <a:r>
              <a:rPr lang="fr-FR" sz="1600" dirty="0"/>
              <a:t> important </a:t>
            </a:r>
            <a:r>
              <a:rPr lang="fr-FR" sz="1600" dirty="0" err="1"/>
              <a:t>that</a:t>
            </a:r>
            <a:r>
              <a:rPr lang="fr-FR" sz="1600" dirty="0"/>
              <a:t> </a:t>
            </a:r>
            <a:r>
              <a:rPr lang="fr-FR" sz="1600" dirty="0" err="1"/>
              <a:t>you</a:t>
            </a:r>
            <a:r>
              <a:rPr lang="fr-FR" sz="1600" dirty="0"/>
              <a:t> </a:t>
            </a:r>
            <a:r>
              <a:rPr lang="fr-FR" sz="1600" dirty="0" err="1"/>
              <a:t>meet</a:t>
            </a:r>
            <a:r>
              <a:rPr lang="fr-FR" sz="1600" dirty="0"/>
              <a:t> </a:t>
            </a:r>
            <a:r>
              <a:rPr lang="fr-FR" sz="1600" dirty="0" err="1"/>
              <a:t>with</a:t>
            </a:r>
            <a:r>
              <a:rPr lang="fr-FR" sz="1600" dirty="0"/>
              <a:t> the </a:t>
            </a:r>
            <a:r>
              <a:rPr lang="fr-FR" sz="1600" dirty="0" err="1"/>
              <a:t>advisors</a:t>
            </a:r>
            <a:r>
              <a:rPr lang="fr-FR" sz="1600" dirty="0"/>
              <a:t> in </a:t>
            </a:r>
            <a:r>
              <a:rPr lang="fr-FR" sz="1600" dirty="0" err="1"/>
              <a:t>both</a:t>
            </a:r>
            <a:r>
              <a:rPr lang="fr-FR" sz="1600" dirty="0"/>
              <a:t> programs or </a:t>
            </a:r>
            <a:r>
              <a:rPr lang="fr-FR" sz="1600" dirty="0" err="1"/>
              <a:t>departments</a:t>
            </a:r>
            <a:r>
              <a:rPr lang="fr-FR" sz="1600" dirty="0"/>
              <a:t> to draft a </a:t>
            </a:r>
            <a:r>
              <a:rPr lang="fr-FR" sz="1600" dirty="0" err="1"/>
              <a:t>study</a:t>
            </a:r>
            <a:r>
              <a:rPr lang="fr-FR" sz="1600" dirty="0"/>
              <a:t> plan </a:t>
            </a:r>
            <a:r>
              <a:rPr lang="fr-FR" sz="1600" dirty="0" err="1"/>
              <a:t>ahead</a:t>
            </a:r>
            <a:r>
              <a:rPr lang="fr-FR" sz="1600" dirty="0"/>
              <a:t> of time</a:t>
            </a:r>
            <a:endParaRPr lang="en-US" sz="1600" dirty="0"/>
          </a:p>
        </p:txBody>
      </p:sp>
    </p:spTree>
    <p:extLst>
      <p:ext uri="{BB962C8B-B14F-4D97-AF65-F5344CB8AC3E}">
        <p14:creationId xmlns:p14="http://schemas.microsoft.com/office/powerpoint/2010/main" val="60120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18593" y="4272344"/>
            <a:ext cx="1572518" cy="2111830"/>
          </a:xfrm>
          <a:prstGeom prst="rect">
            <a:avLst/>
          </a:prstGeom>
          <a:effectLst>
            <a:softEdge rad="63500"/>
          </a:effectLst>
        </p:spPr>
      </p:pic>
      <p:sp>
        <p:nvSpPr>
          <p:cNvPr id="6" name="Oval Callout 5"/>
          <p:cNvSpPr/>
          <p:nvPr/>
        </p:nvSpPr>
        <p:spPr>
          <a:xfrm>
            <a:off x="3818085" y="638949"/>
            <a:ext cx="5458408" cy="4054152"/>
          </a:xfrm>
          <a:prstGeom prst="wedgeEllipseCallout">
            <a:avLst/>
          </a:prstGeom>
          <a:gradFill>
            <a:gsLst>
              <a:gs pos="64000">
                <a:srgbClr val="BB7868"/>
              </a:gs>
              <a:gs pos="30000">
                <a:schemeClr val="accent3"/>
              </a:gs>
              <a:gs pos="100000">
                <a:schemeClr val="accent5">
                  <a:tint val="82000"/>
                </a:schemeClr>
              </a:gs>
            </a:gsLst>
            <a:lin ang="5400000" scaled="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4000" b="1" dirty="0" err="1"/>
              <a:t>What</a:t>
            </a:r>
            <a:r>
              <a:rPr lang="fr-FR" sz="4000" b="1" dirty="0"/>
              <a:t> </a:t>
            </a:r>
            <a:r>
              <a:rPr lang="fr-FR" sz="4000" b="1" dirty="0" err="1"/>
              <a:t>is</a:t>
            </a:r>
            <a:r>
              <a:rPr lang="fr-FR" sz="4000" b="1" dirty="0"/>
              <a:t> a French Major </a:t>
            </a:r>
            <a:r>
              <a:rPr lang="fr-FR" sz="4000" b="1" dirty="0" err="1"/>
              <a:t>with</a:t>
            </a:r>
            <a:r>
              <a:rPr lang="fr-FR" sz="4000" b="1" dirty="0"/>
              <a:t> </a:t>
            </a:r>
            <a:r>
              <a:rPr lang="fr-FR" sz="4000" b="1" dirty="0" err="1"/>
              <a:t>Teaching</a:t>
            </a:r>
            <a:r>
              <a:rPr lang="fr-FR" sz="4000" b="1" dirty="0"/>
              <a:t> </a:t>
            </a:r>
            <a:r>
              <a:rPr lang="fr-FR" sz="4000" b="1" dirty="0" err="1"/>
              <a:t>Endorsement</a:t>
            </a:r>
            <a:r>
              <a:rPr lang="fr-FR" sz="4000" b="1" dirty="0"/>
              <a:t>?</a:t>
            </a:r>
          </a:p>
        </p:txBody>
      </p:sp>
    </p:spTree>
    <p:extLst>
      <p:ext uri="{BB962C8B-B14F-4D97-AF65-F5344CB8AC3E}">
        <p14:creationId xmlns:p14="http://schemas.microsoft.com/office/powerpoint/2010/main" val="1328503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103871" y="518984"/>
            <a:ext cx="10092864" cy="646331"/>
          </a:xfrm>
          <a:prstGeom prst="rect">
            <a:avLst/>
          </a:prstGeom>
        </p:spPr>
        <p:txBody>
          <a:bodyPr wrap="square">
            <a:spAutoFit/>
          </a:bodyPr>
          <a:lstStyle/>
          <a:p>
            <a:pPr algn="ctr"/>
            <a:r>
              <a:rPr lang="fr-FR" sz="3600" b="1" dirty="0"/>
              <a:t>French Major </a:t>
            </a:r>
            <a:r>
              <a:rPr lang="fr-FR" sz="3600" b="1" dirty="0" err="1"/>
              <a:t>with</a:t>
            </a:r>
            <a:r>
              <a:rPr lang="fr-FR" sz="3600" b="1" dirty="0"/>
              <a:t> </a:t>
            </a:r>
            <a:r>
              <a:rPr lang="fr-FR" sz="3600" b="1" dirty="0" err="1"/>
              <a:t>Teaching</a:t>
            </a:r>
            <a:r>
              <a:rPr lang="fr-FR" sz="3600" b="1" dirty="0"/>
              <a:t> </a:t>
            </a:r>
            <a:r>
              <a:rPr lang="fr-FR" sz="3600" b="1" dirty="0" err="1"/>
              <a:t>Endorsement</a:t>
            </a:r>
            <a:endParaRPr lang="fr-FR" sz="3600" b="1" dirty="0"/>
          </a:p>
        </p:txBody>
      </p:sp>
      <p:sp>
        <p:nvSpPr>
          <p:cNvPr id="3" name="Rectangle 2"/>
          <p:cNvSpPr/>
          <p:nvPr/>
        </p:nvSpPr>
        <p:spPr>
          <a:xfrm>
            <a:off x="922638" y="1095632"/>
            <a:ext cx="10437340" cy="5386090"/>
          </a:xfrm>
          <a:prstGeom prst="rect">
            <a:avLst/>
          </a:prstGeom>
        </p:spPr>
        <p:txBody>
          <a:bodyPr wrap="square">
            <a:spAutoFit/>
          </a:bodyPr>
          <a:lstStyle/>
          <a:p>
            <a:endParaRPr lang="en-US" sz="1600" dirty="0"/>
          </a:p>
          <a:p>
            <a:endParaRPr lang="en-US" sz="1600" dirty="0"/>
          </a:p>
          <a:p>
            <a:r>
              <a:rPr lang="en-US" sz="1600" dirty="0"/>
              <a:t>Why Consider a Teaching Endorsement in French Major?</a:t>
            </a:r>
          </a:p>
          <a:p>
            <a:r>
              <a:rPr lang="en-US" sz="1600" dirty="0"/>
              <a:t>The BA in French leads to a BA degree without teacher certification. In order to receive a recommendation for state of Washington certification students must complete the “teacher certification” program which is offered by the Department of Secondary Education.</a:t>
            </a:r>
          </a:p>
          <a:p>
            <a:endParaRPr lang="en-US" sz="1600" dirty="0"/>
          </a:p>
          <a:p>
            <a:r>
              <a:rPr lang="en-US" sz="2400" b="1" dirty="0"/>
              <a:t>Requirements:</a:t>
            </a:r>
            <a:endParaRPr lang="en-US" sz="2400" dirty="0"/>
          </a:p>
          <a:p>
            <a:r>
              <a:rPr lang="en-US" sz="2400" b="1" dirty="0"/>
              <a:t>70 credits (58 additional credits for teacher certification)</a:t>
            </a:r>
          </a:p>
          <a:p>
            <a:endParaRPr lang="en-US" sz="2400" b="1" dirty="0"/>
          </a:p>
          <a:p>
            <a:pPr marL="285750" indent="-285750">
              <a:buFont typeface="Wingdings" panose="05000000000000000000" pitchFamily="2" charset="2"/>
              <a:buChar char="v"/>
            </a:pPr>
            <a:r>
              <a:rPr lang="en-US" sz="2400" b="1" dirty="0"/>
              <a:t>Language requirements</a:t>
            </a:r>
          </a:p>
          <a:p>
            <a:pPr marL="285750" indent="-285750">
              <a:buFont typeface="Arial" panose="020B0604020202020204" pitchFamily="34" charset="0"/>
              <a:buChar char="•"/>
            </a:pPr>
            <a:r>
              <a:rPr lang="en-US" sz="2400" b="1" dirty="0"/>
              <a:t>French BA (60 credits)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Note: FR 401 (Advanced Composition) and LANG 401 are only offered in fall. See schedule in advance or talk to advisors to carefully plan your future registration.</a:t>
            </a:r>
          </a:p>
          <a:p>
            <a:endParaRPr lang="en-US" sz="1600" dirty="0"/>
          </a:p>
        </p:txBody>
      </p:sp>
    </p:spTree>
    <p:extLst>
      <p:ext uri="{BB962C8B-B14F-4D97-AF65-F5344CB8AC3E}">
        <p14:creationId xmlns:p14="http://schemas.microsoft.com/office/powerpoint/2010/main" val="155010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 name="Picture 35">
            <a:extLst>
              <a:ext uri="{FF2B5EF4-FFF2-40B4-BE49-F238E27FC236}">
                <a16:creationId xmlns:a16="http://schemas.microsoft.com/office/drawing/2014/main" id="{1113A42A-3CE1-47F7-86D4-8C61B023DA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Title 8">
            <a:extLst>
              <a:ext uri="{FF2B5EF4-FFF2-40B4-BE49-F238E27FC236}">
                <a16:creationId xmlns:a16="http://schemas.microsoft.com/office/drawing/2014/main" id="{6989E8A3-7145-D8FF-898A-BA16D818DDE1}"/>
              </a:ext>
            </a:extLst>
          </p:cNvPr>
          <p:cNvSpPr>
            <a:spLocks noGrp="1"/>
          </p:cNvSpPr>
          <p:nvPr>
            <p:ph type="ctrTitle"/>
          </p:nvPr>
        </p:nvSpPr>
        <p:spPr>
          <a:xfrm>
            <a:off x="914401" y="1148793"/>
            <a:ext cx="3018408" cy="3618516"/>
          </a:xfrm>
        </p:spPr>
        <p:txBody>
          <a:bodyPr anchor="ctr">
            <a:normAutofit fontScale="90000"/>
          </a:bodyPr>
          <a:lstStyle/>
          <a:p>
            <a:pPr algn="l">
              <a:lnSpc>
                <a:spcPct val="90000"/>
              </a:lnSpc>
            </a:pPr>
            <a:br>
              <a:rPr lang="en-US" sz="3000" dirty="0">
                <a:solidFill>
                  <a:srgbClr val="010001"/>
                </a:solidFill>
              </a:rPr>
            </a:br>
            <a:br>
              <a:rPr lang="en-US" sz="3000" dirty="0">
                <a:solidFill>
                  <a:srgbClr val="010001"/>
                </a:solidFill>
              </a:rPr>
            </a:br>
            <a:br>
              <a:rPr lang="en-US" sz="3000" dirty="0">
                <a:solidFill>
                  <a:srgbClr val="010001"/>
                </a:solidFill>
              </a:rPr>
            </a:br>
            <a:br>
              <a:rPr lang="en-US" sz="3000" dirty="0">
                <a:solidFill>
                  <a:srgbClr val="010001"/>
                </a:solidFill>
              </a:rPr>
            </a:br>
            <a:br>
              <a:rPr lang="en-US" sz="3000" dirty="0">
                <a:solidFill>
                  <a:srgbClr val="010001"/>
                </a:solidFill>
              </a:rPr>
            </a:br>
            <a:br>
              <a:rPr lang="en-US" sz="3000" b="1" dirty="0">
                <a:solidFill>
                  <a:srgbClr val="010001"/>
                </a:solidFill>
              </a:rPr>
            </a:br>
            <a:r>
              <a:rPr lang="en-US" sz="3100" b="1" dirty="0">
                <a:solidFill>
                  <a:srgbClr val="010001"/>
                </a:solidFill>
              </a:rPr>
              <a:t>Lindsey Smith</a:t>
            </a:r>
            <a:br>
              <a:rPr lang="en-US" sz="3000" b="1" dirty="0">
                <a:solidFill>
                  <a:srgbClr val="010001"/>
                </a:solidFill>
              </a:rPr>
            </a:br>
            <a:br>
              <a:rPr lang="en-US" sz="3000" b="1" dirty="0">
                <a:solidFill>
                  <a:srgbClr val="010001"/>
                </a:solidFill>
              </a:rPr>
            </a:br>
            <a:br>
              <a:rPr lang="en-US" sz="3000" b="1" dirty="0">
                <a:solidFill>
                  <a:srgbClr val="010001"/>
                </a:solidFill>
              </a:rPr>
            </a:br>
            <a:br>
              <a:rPr lang="en-US" sz="3000" b="1" dirty="0">
                <a:solidFill>
                  <a:srgbClr val="010001"/>
                </a:solidFill>
              </a:rPr>
            </a:br>
            <a:br>
              <a:rPr lang="en-US" sz="3000" b="1" dirty="0">
                <a:solidFill>
                  <a:srgbClr val="010001"/>
                </a:solidFill>
              </a:rPr>
            </a:br>
            <a:br>
              <a:rPr lang="en-US" sz="3000" b="1" dirty="0">
                <a:solidFill>
                  <a:srgbClr val="010001"/>
                </a:solidFill>
              </a:rPr>
            </a:br>
            <a:br>
              <a:rPr lang="en-US" sz="3000" b="1" dirty="0">
                <a:solidFill>
                  <a:srgbClr val="010001"/>
                </a:solidFill>
              </a:rPr>
            </a:br>
            <a:br>
              <a:rPr lang="en-US" sz="3000" b="1" dirty="0">
                <a:solidFill>
                  <a:srgbClr val="010001"/>
                </a:solidFill>
              </a:rPr>
            </a:br>
            <a:r>
              <a:rPr lang="en-US" sz="3200" b="1" dirty="0">
                <a:solidFill>
                  <a:srgbClr val="010001"/>
                </a:solidFill>
              </a:rPr>
              <a:t>Andrea </a:t>
            </a:r>
            <a:r>
              <a:rPr lang="en-US" sz="3200" b="1" dirty="0" err="1">
                <a:solidFill>
                  <a:srgbClr val="010001"/>
                </a:solidFill>
              </a:rPr>
              <a:t>Predko</a:t>
            </a:r>
            <a:br>
              <a:rPr lang="en-US" sz="3000" dirty="0">
                <a:solidFill>
                  <a:srgbClr val="010001"/>
                </a:solidFill>
              </a:rPr>
            </a:br>
            <a:br>
              <a:rPr lang="en-US" sz="3000" dirty="0">
                <a:solidFill>
                  <a:srgbClr val="010001"/>
                </a:solidFill>
              </a:rPr>
            </a:br>
            <a:br>
              <a:rPr lang="en-US" sz="3000" dirty="0">
                <a:solidFill>
                  <a:srgbClr val="010001"/>
                </a:solidFill>
              </a:rPr>
            </a:br>
            <a:endParaRPr lang="en-US" sz="3000" dirty="0">
              <a:solidFill>
                <a:srgbClr val="010001"/>
              </a:solidFill>
            </a:endParaRPr>
          </a:p>
        </p:txBody>
      </p:sp>
      <p:pic>
        <p:nvPicPr>
          <p:cNvPr id="41" name="Picture 37">
            <a:extLst>
              <a:ext uri="{FF2B5EF4-FFF2-40B4-BE49-F238E27FC236}">
                <a16:creationId xmlns:a16="http://schemas.microsoft.com/office/drawing/2014/main" id="{BF70D80D-DF7A-44F7-8525-18E792074B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3591784" y="4552817"/>
            <a:ext cx="1363576" cy="441158"/>
          </a:xfrm>
          <a:prstGeom prst="rect">
            <a:avLst/>
          </a:prstGeom>
        </p:spPr>
      </p:pic>
      <p:pic>
        <p:nvPicPr>
          <p:cNvPr id="2" name="Picture 1">
            <a:extLst>
              <a:ext uri="{FF2B5EF4-FFF2-40B4-BE49-F238E27FC236}">
                <a16:creationId xmlns:a16="http://schemas.microsoft.com/office/drawing/2014/main" id="{6D6EF01B-3531-48C7-C60A-5A3FE698A709}"/>
              </a:ext>
            </a:extLst>
          </p:cNvPr>
          <p:cNvPicPr>
            <a:picLocks noChangeAspect="1"/>
          </p:cNvPicPr>
          <p:nvPr/>
        </p:nvPicPr>
        <p:blipFill>
          <a:blip r:embed="rId5"/>
          <a:stretch>
            <a:fillRect/>
          </a:stretch>
        </p:blipFill>
        <p:spPr>
          <a:xfrm>
            <a:off x="8820641" y="3531884"/>
            <a:ext cx="2236239" cy="2236239"/>
          </a:xfrm>
          <a:prstGeom prst="rect">
            <a:avLst/>
          </a:prstGeom>
        </p:spPr>
      </p:pic>
      <p:pic>
        <p:nvPicPr>
          <p:cNvPr id="3" name="Picture 2">
            <a:extLst>
              <a:ext uri="{FF2B5EF4-FFF2-40B4-BE49-F238E27FC236}">
                <a16:creationId xmlns:a16="http://schemas.microsoft.com/office/drawing/2014/main" id="{0A1DCE5E-69B6-9257-92E6-D55B4ADBE503}"/>
              </a:ext>
            </a:extLst>
          </p:cNvPr>
          <p:cNvPicPr>
            <a:picLocks noChangeAspect="1"/>
          </p:cNvPicPr>
          <p:nvPr/>
        </p:nvPicPr>
        <p:blipFill>
          <a:blip r:embed="rId6"/>
          <a:stretch>
            <a:fillRect/>
          </a:stretch>
        </p:blipFill>
        <p:spPr>
          <a:xfrm>
            <a:off x="3418431" y="3602155"/>
            <a:ext cx="2236239" cy="2236239"/>
          </a:xfrm>
          <a:prstGeom prst="rect">
            <a:avLst/>
          </a:prstGeom>
        </p:spPr>
      </p:pic>
      <p:sp>
        <p:nvSpPr>
          <p:cNvPr id="5" name="TextBox 4">
            <a:extLst>
              <a:ext uri="{FF2B5EF4-FFF2-40B4-BE49-F238E27FC236}">
                <a16:creationId xmlns:a16="http://schemas.microsoft.com/office/drawing/2014/main" id="{DEF784E2-F684-3348-93D8-214077937B9D}"/>
              </a:ext>
            </a:extLst>
          </p:cNvPr>
          <p:cNvSpPr txBox="1"/>
          <p:nvPr/>
        </p:nvSpPr>
        <p:spPr>
          <a:xfrm>
            <a:off x="5797685" y="1268106"/>
            <a:ext cx="3417336" cy="954107"/>
          </a:xfrm>
          <a:prstGeom prst="rect">
            <a:avLst/>
          </a:prstGeom>
          <a:noFill/>
        </p:spPr>
        <p:txBody>
          <a:bodyPr wrap="square">
            <a:spAutoFit/>
          </a:bodyPr>
          <a:lstStyle/>
          <a:p>
            <a:r>
              <a:rPr lang="en-US" sz="2800" dirty="0">
                <a:solidFill>
                  <a:srgbClr val="010001"/>
                </a:solidFill>
              </a:rPr>
              <a:t> </a:t>
            </a:r>
          </a:p>
          <a:p>
            <a:r>
              <a:rPr lang="en-US" sz="2800" dirty="0">
                <a:solidFill>
                  <a:srgbClr val="010001"/>
                </a:solidFill>
              </a:rPr>
              <a:t>   </a:t>
            </a:r>
            <a:r>
              <a:rPr lang="en-US" sz="2800" b="1" dirty="0">
                <a:solidFill>
                  <a:srgbClr val="010001"/>
                </a:solidFill>
              </a:rPr>
              <a:t>Anthony </a:t>
            </a:r>
            <a:r>
              <a:rPr lang="en-US" sz="2800" b="1" dirty="0" err="1">
                <a:solidFill>
                  <a:srgbClr val="010001"/>
                </a:solidFill>
              </a:rPr>
              <a:t>Radoiu</a:t>
            </a:r>
            <a:endParaRPr lang="en-US" sz="2800" b="1" dirty="0"/>
          </a:p>
        </p:txBody>
      </p:sp>
      <p:sp>
        <p:nvSpPr>
          <p:cNvPr id="7" name="TextBox 6">
            <a:extLst>
              <a:ext uri="{FF2B5EF4-FFF2-40B4-BE49-F238E27FC236}">
                <a16:creationId xmlns:a16="http://schemas.microsoft.com/office/drawing/2014/main" id="{0C812DD7-8F5F-B45B-7776-80811E660480}"/>
              </a:ext>
            </a:extLst>
          </p:cNvPr>
          <p:cNvSpPr txBox="1"/>
          <p:nvPr/>
        </p:nvSpPr>
        <p:spPr>
          <a:xfrm>
            <a:off x="6196519" y="3231696"/>
            <a:ext cx="2668151" cy="2062103"/>
          </a:xfrm>
          <a:prstGeom prst="rect">
            <a:avLst/>
          </a:prstGeom>
          <a:noFill/>
        </p:spPr>
        <p:txBody>
          <a:bodyPr wrap="square">
            <a:spAutoFit/>
          </a:bodyPr>
          <a:lstStyle/>
          <a:p>
            <a:endParaRPr lang="en-US" sz="1800" dirty="0">
              <a:solidFill>
                <a:srgbClr val="010001"/>
              </a:solidFill>
            </a:endParaRPr>
          </a:p>
          <a:p>
            <a:endParaRPr lang="en-US" dirty="0">
              <a:solidFill>
                <a:srgbClr val="010001"/>
              </a:solidFill>
            </a:endParaRPr>
          </a:p>
          <a:p>
            <a:endParaRPr lang="en-US" sz="1800" dirty="0">
              <a:solidFill>
                <a:srgbClr val="010001"/>
              </a:solidFill>
            </a:endParaRPr>
          </a:p>
          <a:p>
            <a:endParaRPr lang="en-US" dirty="0">
              <a:solidFill>
                <a:srgbClr val="010001"/>
              </a:solidFill>
            </a:endParaRPr>
          </a:p>
          <a:p>
            <a:r>
              <a:rPr lang="en-US" sz="2800" dirty="0">
                <a:solidFill>
                  <a:srgbClr val="010001"/>
                </a:solidFill>
              </a:rPr>
              <a:t> </a:t>
            </a:r>
          </a:p>
          <a:p>
            <a:r>
              <a:rPr lang="en-US" sz="2800" b="1" dirty="0">
                <a:solidFill>
                  <a:srgbClr val="010001"/>
                </a:solidFill>
              </a:rPr>
              <a:t>C</a:t>
            </a:r>
            <a:r>
              <a:rPr lang="fr-FR" sz="2800" b="1" dirty="0">
                <a:solidFill>
                  <a:srgbClr val="010001"/>
                </a:solidFill>
              </a:rPr>
              <a:t>é</a:t>
            </a:r>
            <a:r>
              <a:rPr lang="en-US" sz="2800" b="1" dirty="0" err="1">
                <a:solidFill>
                  <a:srgbClr val="010001"/>
                </a:solidFill>
              </a:rPr>
              <a:t>cile</a:t>
            </a:r>
            <a:r>
              <a:rPr lang="en-US" sz="2800" b="1" dirty="0">
                <a:solidFill>
                  <a:srgbClr val="010001"/>
                </a:solidFill>
              </a:rPr>
              <a:t> Hanania</a:t>
            </a:r>
            <a:endParaRPr lang="en-US" sz="2800" b="1" dirty="0"/>
          </a:p>
        </p:txBody>
      </p:sp>
      <p:pic>
        <p:nvPicPr>
          <p:cNvPr id="8" name="Picture 7">
            <a:extLst>
              <a:ext uri="{FF2B5EF4-FFF2-40B4-BE49-F238E27FC236}">
                <a16:creationId xmlns:a16="http://schemas.microsoft.com/office/drawing/2014/main" id="{971363F1-CC20-0A08-865F-9043BE3389E1}"/>
              </a:ext>
            </a:extLst>
          </p:cNvPr>
          <p:cNvPicPr>
            <a:picLocks noChangeAspect="1"/>
          </p:cNvPicPr>
          <p:nvPr/>
        </p:nvPicPr>
        <p:blipFill>
          <a:blip r:embed="rId7"/>
          <a:stretch>
            <a:fillRect/>
          </a:stretch>
        </p:blipFill>
        <p:spPr>
          <a:xfrm>
            <a:off x="8815247" y="721813"/>
            <a:ext cx="2236238" cy="2236238"/>
          </a:xfrm>
          <a:prstGeom prst="rect">
            <a:avLst/>
          </a:prstGeom>
        </p:spPr>
      </p:pic>
      <p:pic>
        <p:nvPicPr>
          <p:cNvPr id="12" name="Picture 11" descr="A person taking a selfie&#10;&#10;Description automatically generated">
            <a:extLst>
              <a:ext uri="{FF2B5EF4-FFF2-40B4-BE49-F238E27FC236}">
                <a16:creationId xmlns:a16="http://schemas.microsoft.com/office/drawing/2014/main" id="{ECB4415D-D205-B8A2-1D6E-3E303EE8A4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0157" y="765266"/>
            <a:ext cx="2192785" cy="2192785"/>
          </a:xfrm>
          <a:prstGeom prst="rect">
            <a:avLst/>
          </a:prstGeom>
        </p:spPr>
      </p:pic>
    </p:spTree>
    <p:extLst>
      <p:ext uri="{BB962C8B-B14F-4D97-AF65-F5344CB8AC3E}">
        <p14:creationId xmlns:p14="http://schemas.microsoft.com/office/powerpoint/2010/main" val="1843789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18593" y="4272344"/>
            <a:ext cx="1572518" cy="2111830"/>
          </a:xfrm>
          <a:prstGeom prst="rect">
            <a:avLst/>
          </a:prstGeom>
          <a:effectLst>
            <a:softEdge rad="63500"/>
          </a:effectLst>
        </p:spPr>
      </p:pic>
      <p:sp>
        <p:nvSpPr>
          <p:cNvPr id="6" name="Oval Callout 5"/>
          <p:cNvSpPr/>
          <p:nvPr/>
        </p:nvSpPr>
        <p:spPr>
          <a:xfrm>
            <a:off x="3791452" y="656705"/>
            <a:ext cx="5458408" cy="4054152"/>
          </a:xfrm>
          <a:prstGeom prst="wedgeEllipseCallout">
            <a:avLst/>
          </a:prstGeom>
          <a:gradFill>
            <a:gsLst>
              <a:gs pos="64000">
                <a:srgbClr val="BB7868"/>
              </a:gs>
              <a:gs pos="30000">
                <a:schemeClr val="accent3"/>
              </a:gs>
              <a:gs pos="100000">
                <a:schemeClr val="accent5">
                  <a:tint val="82000"/>
                </a:schemeClr>
              </a:gs>
            </a:gsLst>
            <a:lin ang="5400000" scaled="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t>How and when to declare ?  </a:t>
            </a:r>
            <a:endParaRPr lang="fr-FR" sz="4000" b="1" dirty="0"/>
          </a:p>
        </p:txBody>
      </p:sp>
    </p:spTree>
    <p:extLst>
      <p:ext uri="{BB962C8B-B14F-4D97-AF65-F5344CB8AC3E}">
        <p14:creationId xmlns:p14="http://schemas.microsoft.com/office/powerpoint/2010/main" val="1737449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93102" y="615820"/>
            <a:ext cx="10664889" cy="646331"/>
          </a:xfrm>
          <a:prstGeom prst="rect">
            <a:avLst/>
          </a:prstGeom>
        </p:spPr>
        <p:txBody>
          <a:bodyPr wrap="square">
            <a:spAutoFit/>
          </a:bodyPr>
          <a:lstStyle/>
          <a:p>
            <a:pPr algn="ctr"/>
            <a:r>
              <a:rPr lang="en-US" sz="3600" b="1" dirty="0"/>
              <a:t>Procedure for Declaring a Major or Minor in French</a:t>
            </a:r>
            <a:endParaRPr lang="fr-FR" sz="3600" dirty="0"/>
          </a:p>
        </p:txBody>
      </p:sp>
      <p:sp>
        <p:nvSpPr>
          <p:cNvPr id="3" name="Rectangle 2"/>
          <p:cNvSpPr/>
          <p:nvPr/>
        </p:nvSpPr>
        <p:spPr>
          <a:xfrm>
            <a:off x="877075" y="1483568"/>
            <a:ext cx="10580915" cy="3785652"/>
          </a:xfrm>
          <a:prstGeom prst="rect">
            <a:avLst/>
          </a:prstGeom>
        </p:spPr>
        <p:txBody>
          <a:bodyPr wrap="square">
            <a:spAutoFit/>
          </a:bodyPr>
          <a:lstStyle/>
          <a:p>
            <a:r>
              <a:rPr lang="en-US" sz="2400" dirty="0"/>
              <a:t>Typically students declare a minor or major in French after or near completion of </a:t>
            </a:r>
          </a:p>
          <a:p>
            <a:r>
              <a:rPr lang="en-US" sz="2400" dirty="0"/>
              <a:t>FR 202, FR 203 or FR 301.</a:t>
            </a:r>
          </a:p>
          <a:p>
            <a:endParaRPr lang="en-US" sz="2400" dirty="0"/>
          </a:p>
          <a:p>
            <a:r>
              <a:rPr lang="en-US" sz="2400" dirty="0"/>
              <a:t>First meet with the French advisor.</a:t>
            </a:r>
          </a:p>
          <a:p>
            <a:r>
              <a:rPr lang="en-US" sz="2400" dirty="0"/>
              <a:t>Then complete the declaration form online. </a:t>
            </a:r>
          </a:p>
          <a:p>
            <a:r>
              <a:rPr lang="en-US" sz="2400" dirty="0">
                <a:solidFill>
                  <a:srgbClr val="FF0000"/>
                </a:solidFill>
              </a:rPr>
              <a:t>Complete section 1 then enter advisor email: hananic@wwu.edu and click submit</a:t>
            </a:r>
          </a:p>
          <a:p>
            <a:endParaRPr lang="en-US" sz="2400" dirty="0"/>
          </a:p>
          <a:p>
            <a:r>
              <a:rPr lang="en-US" sz="2400" dirty="0"/>
              <a:t>MINOR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https://esign.wwu.edu/forms/Registrar/_minor_decl_and_change_5.aspx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a:p>
            <a:r>
              <a:rPr lang="en-US" sz="2400" dirty="0"/>
              <a:t>MAJOR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https://esign.wwu.edu/forms/Registrar/_major_decl_and_change_9.aspx</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142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93102" y="615820"/>
            <a:ext cx="10664889" cy="646331"/>
          </a:xfrm>
          <a:prstGeom prst="rect">
            <a:avLst/>
          </a:prstGeom>
        </p:spPr>
        <p:txBody>
          <a:bodyPr wrap="square">
            <a:spAutoFit/>
          </a:bodyPr>
          <a:lstStyle/>
          <a:p>
            <a:pPr algn="ctr"/>
            <a:r>
              <a:rPr lang="fr-FR" sz="3600" b="1" dirty="0"/>
              <a:t>Plan of </a:t>
            </a:r>
            <a:r>
              <a:rPr lang="fr-FR" sz="3600" b="1" dirty="0" err="1"/>
              <a:t>Study</a:t>
            </a:r>
            <a:r>
              <a:rPr lang="fr-FR" sz="3600" b="1" dirty="0"/>
              <a:t> for </a:t>
            </a:r>
            <a:r>
              <a:rPr lang="fr-FR" sz="3600" b="1" dirty="0" err="1"/>
              <a:t>Students</a:t>
            </a:r>
            <a:r>
              <a:rPr lang="fr-FR" sz="3600" b="1" dirty="0"/>
              <a:t> </a:t>
            </a:r>
            <a:r>
              <a:rPr lang="fr-FR" sz="3600" b="1" dirty="0" err="1"/>
              <a:t>Majoring</a:t>
            </a:r>
            <a:r>
              <a:rPr lang="fr-FR" sz="3600" b="1" dirty="0"/>
              <a:t> in French</a:t>
            </a:r>
          </a:p>
        </p:txBody>
      </p:sp>
      <p:sp>
        <p:nvSpPr>
          <p:cNvPr id="3" name="Rectangle 2"/>
          <p:cNvSpPr/>
          <p:nvPr/>
        </p:nvSpPr>
        <p:spPr>
          <a:xfrm>
            <a:off x="877075" y="1483568"/>
            <a:ext cx="10580915" cy="4832092"/>
          </a:xfrm>
          <a:prstGeom prst="rect">
            <a:avLst/>
          </a:prstGeom>
        </p:spPr>
        <p:txBody>
          <a:bodyPr wrap="square">
            <a:spAutoFit/>
          </a:bodyPr>
          <a:lstStyle/>
          <a:p>
            <a:pPr marL="342900" indent="-342900">
              <a:buFont typeface="Wingdings" panose="05000000000000000000" pitchFamily="2" charset="2"/>
              <a:buChar char="v"/>
            </a:pPr>
            <a:r>
              <a:rPr lang="en-US" sz="2000" dirty="0"/>
              <a:t>When declaring their major in French, students should carefully review with the French advisor their plan of study, the requirements for the French BA, the course offerings for future quarters and the prerequisites for upper-level French courses to ensure that they have enough quarters ahead of them to complete the major. (For instance, students declaring a major in the fall when in FR 301, unless studying abroad, will need at least 4 additional quarters –Winter/Spring/Fall/Winter– to complete their major in French. </a:t>
            </a:r>
            <a:r>
              <a:rPr lang="en-US" sz="2000" b="1" dirty="0"/>
              <a:t>Note that French upper-level courses are seldomly offered in the summer)</a:t>
            </a:r>
            <a:endParaRPr lang="en-US" sz="2000" dirty="0"/>
          </a:p>
          <a:p>
            <a:endParaRPr lang="en-US" sz="2400" dirty="0"/>
          </a:p>
          <a:p>
            <a:pPr marL="342900" indent="-342900">
              <a:buFont typeface="Wingdings" panose="05000000000000000000" pitchFamily="2" charset="2"/>
              <a:buChar char="v"/>
            </a:pPr>
            <a:r>
              <a:rPr lang="en-US" sz="2000" dirty="0">
                <a:solidFill>
                  <a:srgbClr val="FF0000"/>
                </a:solidFill>
              </a:rPr>
              <a:t>Due to the structure of the program and staffing limitation, </a:t>
            </a:r>
            <a:r>
              <a:rPr lang="en-US" sz="2000" b="1" dirty="0">
                <a:solidFill>
                  <a:srgbClr val="FF0000"/>
                </a:solidFill>
              </a:rPr>
              <a:t>Independent Studies in French are only allowed for 1 or 2 credits. </a:t>
            </a:r>
            <a:r>
              <a:rPr lang="en-US" sz="2000" dirty="0">
                <a:solidFill>
                  <a:srgbClr val="FF0000"/>
                </a:solidFill>
              </a:rPr>
              <a:t>Students can obtain these credits by taking a regular French course and completing additional assignment(s) for credits. </a:t>
            </a:r>
            <a:r>
              <a:rPr lang="en-US" sz="2000" b="1" dirty="0">
                <a:solidFill>
                  <a:srgbClr val="FF0000"/>
                </a:solidFill>
              </a:rPr>
              <a:t>Independent Study cannot be taken in lieu of a course offered during the year.</a:t>
            </a:r>
          </a:p>
          <a:p>
            <a:endParaRPr lang="en-US" sz="2000" dirty="0"/>
          </a:p>
          <a:p>
            <a:pPr marL="342900" indent="-342900">
              <a:buFont typeface="Wingdings" panose="05000000000000000000" pitchFamily="2" charset="2"/>
              <a:buChar char="v"/>
            </a:pPr>
            <a:r>
              <a:rPr lang="en-US" sz="2000" b="1" dirty="0"/>
              <a:t>FR 401 is only offered in the fall and is a requirement for all 400-level seminars</a:t>
            </a:r>
            <a:r>
              <a:rPr lang="en-US" sz="2000" dirty="0"/>
              <a:t>. </a:t>
            </a:r>
          </a:p>
          <a:p>
            <a:endParaRPr lang="en-US" sz="2400" b="1" dirty="0">
              <a:solidFill>
                <a:srgbClr val="FF0000"/>
              </a:solidFill>
            </a:endParaRPr>
          </a:p>
        </p:txBody>
      </p:sp>
    </p:spTree>
    <p:extLst>
      <p:ext uri="{BB962C8B-B14F-4D97-AF65-F5344CB8AC3E}">
        <p14:creationId xmlns:p14="http://schemas.microsoft.com/office/powerpoint/2010/main" val="1900776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6E09EB-0973-4D95-9C63-8BF81A8F466B}"/>
              </a:ext>
            </a:extLst>
          </p:cNvPr>
          <p:cNvSpPr txBox="1"/>
          <p:nvPr/>
        </p:nvSpPr>
        <p:spPr>
          <a:xfrm>
            <a:off x="0" y="0"/>
            <a:ext cx="12192000" cy="6924973"/>
          </a:xfrm>
          <a:prstGeom prst="rect">
            <a:avLst/>
          </a:prstGeom>
          <a:solidFill>
            <a:srgbClr val="C00000"/>
          </a:solidFill>
          <a:ln>
            <a:solidFill>
              <a:schemeClr val="accent3">
                <a:lumMod val="75000"/>
              </a:schemeClr>
            </a:solidFill>
          </a:ln>
        </p:spPr>
        <p:txBody>
          <a:bodyPr wrap="square">
            <a:spAutoFit/>
          </a:bodyPr>
          <a:lstStyle/>
          <a:p>
            <a:endParaRPr lang="en-US" dirty="0"/>
          </a:p>
          <a:p>
            <a:pPr algn="ctr"/>
            <a:r>
              <a:rPr lang="en-US" sz="3200" b="1" dirty="0"/>
              <a:t>TAPIF</a:t>
            </a:r>
          </a:p>
          <a:p>
            <a:pPr algn="ctr"/>
            <a:r>
              <a:rPr lang="en-US" sz="3200" b="1" dirty="0"/>
              <a:t>Teaching </a:t>
            </a:r>
            <a:r>
              <a:rPr lang="en-US" sz="3200" b="1"/>
              <a:t>Assistant Program </a:t>
            </a:r>
            <a:r>
              <a:rPr lang="en-US" sz="3200" b="1" dirty="0"/>
              <a:t>in France</a:t>
            </a:r>
          </a:p>
          <a:p>
            <a:pPr algn="ctr"/>
            <a:endParaRPr lang="en-US" sz="2800" b="1" dirty="0"/>
          </a:p>
          <a:p>
            <a:pPr algn="ctr"/>
            <a:endParaRPr lang="en-US" sz="2800" b="1" dirty="0"/>
          </a:p>
          <a:p>
            <a:r>
              <a:rPr lang="en-US" sz="2800" b="1" dirty="0">
                <a:solidFill>
                  <a:schemeClr val="bg1"/>
                </a:solidFill>
              </a:rPr>
              <a:t>The French Ministry of Education </a:t>
            </a:r>
            <a:r>
              <a:rPr lang="en-US" sz="2800" b="1" dirty="0">
                <a:solidFill>
                  <a:srgbClr val="002060"/>
                </a:solidFill>
              </a:rPr>
              <a:t>offers paid teaching assistantship positions </a:t>
            </a:r>
            <a:r>
              <a:rPr lang="en-US" sz="2800" b="1" dirty="0">
                <a:solidFill>
                  <a:schemeClr val="bg1"/>
                </a:solidFill>
              </a:rPr>
              <a:t>in French primary and secondary schools </a:t>
            </a:r>
            <a:r>
              <a:rPr lang="en-US" sz="2800" b="1" dirty="0">
                <a:solidFill>
                  <a:srgbClr val="002060"/>
                </a:solidFill>
              </a:rPr>
              <a:t>to American citizens every year. The </a:t>
            </a:r>
            <a:r>
              <a:rPr lang="en-US" sz="2800" b="1" dirty="0">
                <a:solidFill>
                  <a:schemeClr val="bg1"/>
                </a:solidFill>
              </a:rPr>
              <a:t>Assistantship application for the following</a:t>
            </a:r>
            <a:r>
              <a:rPr lang="en-US" sz="2800" b="1" dirty="0">
                <a:solidFill>
                  <a:srgbClr val="002060"/>
                </a:solidFill>
              </a:rPr>
              <a:t> school year is posted in the Fall </a:t>
            </a:r>
            <a:r>
              <a:rPr lang="en-US" sz="2800" b="1" dirty="0">
                <a:solidFill>
                  <a:schemeClr val="bg1"/>
                </a:solidFill>
              </a:rPr>
              <a:t>quarter. </a:t>
            </a:r>
            <a:r>
              <a:rPr lang="en-US" sz="2800" b="1" dirty="0">
                <a:solidFill>
                  <a:schemeClr val="bg1"/>
                </a:solidFill>
                <a:hlinkClick r:id="rId2">
                  <a:extLst>
                    <a:ext uri="{A12FA001-AC4F-418D-AE19-62706E023703}">
                      <ahyp:hlinkClr xmlns:ahyp="http://schemas.microsoft.com/office/drawing/2018/hyperlinkcolor" val="tx"/>
                    </a:ext>
                  </a:extLst>
                </a:hlinkClick>
              </a:rPr>
              <a:t>https://www.tapif.org/</a:t>
            </a:r>
            <a:endParaRPr lang="en-US" sz="2800" b="1" dirty="0">
              <a:solidFill>
                <a:schemeClr val="bg1"/>
              </a:solidFill>
            </a:endParaRPr>
          </a:p>
          <a:p>
            <a:endParaRPr lang="en-US" sz="2800" b="1" dirty="0"/>
          </a:p>
          <a:p>
            <a:endParaRPr lang="en-US" sz="2800" b="1" dirty="0"/>
          </a:p>
          <a:p>
            <a:r>
              <a:rPr lang="en-US" sz="2800" b="1" dirty="0">
                <a:solidFill>
                  <a:schemeClr val="bg1">
                    <a:lumMod val="95000"/>
                  </a:schemeClr>
                </a:solidFill>
              </a:rPr>
              <a:t>2 years of French minimum. Minimum of three years of higher education. </a:t>
            </a:r>
            <a:r>
              <a:rPr lang="en-US" sz="2800" b="1" dirty="0">
                <a:solidFill>
                  <a:schemeClr val="bg1"/>
                </a:solidFill>
              </a:rPr>
              <a:t>Your chance to get into the program will increase with a minor in French and moreover a major.</a:t>
            </a:r>
          </a:p>
          <a:p>
            <a:endParaRPr lang="en-US" dirty="0"/>
          </a:p>
          <a:p>
            <a:endParaRPr lang="en-US" dirty="0"/>
          </a:p>
          <a:p>
            <a:endParaRPr lang="en-US" dirty="0"/>
          </a:p>
        </p:txBody>
      </p:sp>
    </p:spTree>
    <p:extLst>
      <p:ext uri="{BB962C8B-B14F-4D97-AF65-F5344CB8AC3E}">
        <p14:creationId xmlns:p14="http://schemas.microsoft.com/office/powerpoint/2010/main" val="419995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030778" y="1002592"/>
            <a:ext cx="10332720" cy="2862322"/>
          </a:xfrm>
          <a:prstGeom prst="rect">
            <a:avLst/>
          </a:prstGeom>
        </p:spPr>
        <p:txBody>
          <a:bodyPr wrap="square">
            <a:spAutoFit/>
          </a:bodyPr>
          <a:lstStyle/>
          <a:p>
            <a:r>
              <a:rPr lang="fr-FR" sz="2000"/>
              <a:t>				</a:t>
            </a:r>
            <a:endParaRPr lang="en-US" sz="2000" b="1"/>
          </a:p>
          <a:p>
            <a:r>
              <a:rPr lang="fr-FR" sz="2000"/>
              <a:t>                  </a:t>
            </a:r>
            <a:endParaRPr lang="en-US" sz="2400"/>
          </a:p>
          <a:p>
            <a:r>
              <a:rPr lang="en-US" sz="2800"/>
              <a:t>The French section of the Department of Modern and Classical Languages offers courses in language, linguistics, literature, and culture. Students of French acquire the skills required to not only speak the language, but also to learn about and appreciate Francophone societies, cultures, and artistic expressions.</a:t>
            </a:r>
            <a:endParaRPr lang="en-US" sz="2800" b="1" dirty="0"/>
          </a:p>
        </p:txBody>
      </p:sp>
    </p:spTree>
    <p:extLst>
      <p:ext uri="{BB962C8B-B14F-4D97-AF65-F5344CB8AC3E}">
        <p14:creationId xmlns:p14="http://schemas.microsoft.com/office/powerpoint/2010/main" val="4121277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30000"/>
                <a:lumOff val="70000"/>
              </a:schemeClr>
            </a:gs>
            <a:gs pos="3000">
              <a:schemeClr val="accent5"/>
            </a:gs>
            <a:gs pos="100000">
              <a:schemeClr val="accent3"/>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p:cNvSpPr txBox="1">
            <a:spLocks/>
          </p:cNvSpPr>
          <p:nvPr/>
        </p:nvSpPr>
        <p:spPr>
          <a:xfrm>
            <a:off x="506027" y="486052"/>
            <a:ext cx="11141476" cy="5968013"/>
          </a:xfrm>
          <a:prstGeom prst="rect">
            <a:avLst/>
          </a:prstGeom>
          <a:gradFill>
            <a:gsLst>
              <a:gs pos="15000">
                <a:schemeClr val="accent3"/>
              </a:gs>
              <a:gs pos="4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100" b="1" dirty="0"/>
          </a:p>
          <a:p>
            <a:r>
              <a:rPr lang="fr-FR" sz="3600" b="1" dirty="0"/>
              <a:t>FRENCH ADVISOR </a:t>
            </a:r>
          </a:p>
          <a:p>
            <a:r>
              <a:rPr lang="fr-FR" sz="3600" b="1" dirty="0" err="1"/>
              <a:t>Fall</a:t>
            </a:r>
            <a:r>
              <a:rPr lang="fr-FR" sz="3600" b="1" dirty="0"/>
              <a:t> 2023</a:t>
            </a:r>
          </a:p>
          <a:p>
            <a:endParaRPr lang="en-US" sz="4000" b="1" dirty="0"/>
          </a:p>
          <a:p>
            <a:r>
              <a:rPr lang="en-US" sz="4000" b="1" dirty="0"/>
              <a:t>Cécile HANANIA</a:t>
            </a:r>
          </a:p>
          <a:p>
            <a:r>
              <a:rPr lang="en-US" sz="4000" b="1" dirty="0"/>
              <a:t>French Advisor/Study Abroad Advisor</a:t>
            </a:r>
          </a:p>
          <a:p>
            <a:r>
              <a:rPr lang="en-US" sz="4000" b="1" dirty="0"/>
              <a:t>hananic@wwu.edu | 360-650-4858</a:t>
            </a:r>
          </a:p>
          <a:p>
            <a:endParaRPr lang="en-US" sz="4000" b="1" dirty="0"/>
          </a:p>
          <a:p>
            <a:r>
              <a:rPr lang="en-US" sz="4000" b="1" dirty="0"/>
              <a:t>Fall Office Hours </a:t>
            </a:r>
          </a:p>
          <a:p>
            <a:pPr marL="0" marR="0" algn="just">
              <a:spcBef>
                <a:spcPts val="0"/>
              </a:spcBef>
              <a:spcAft>
                <a:spcPts val="0"/>
              </a:spcAft>
            </a:pPr>
            <a:r>
              <a:rPr lang="en-US" sz="2800" b="1" dirty="0">
                <a:solidFill>
                  <a:schemeClr val="tx1"/>
                </a:solidFill>
                <a:latin typeface="Times New Roman" panose="02020603050405020304" pitchFamily="18" charset="0"/>
                <a:ea typeface="Times New Roman" panose="02020603050405020304" pitchFamily="18" charset="0"/>
              </a:rPr>
              <a:t>B</a:t>
            </a:r>
            <a:r>
              <a:rPr lang="en-US" sz="2800" b="1" dirty="0">
                <a:solidFill>
                  <a:schemeClr val="tx1"/>
                </a:solidFill>
                <a:effectLst/>
                <a:latin typeface="Times New Roman" panose="02020603050405020304" pitchFamily="18" charset="0"/>
                <a:ea typeface="Times New Roman" panose="02020603050405020304" pitchFamily="18" charset="0"/>
              </a:rPr>
              <a:t>y appointment only at </a:t>
            </a:r>
            <a:r>
              <a:rPr lang="en-US" sz="2800" b="1" u="sng" dirty="0">
                <a:solidFill>
                  <a:schemeClr val="tx1"/>
                </a:solidFill>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https://calendly.com/cecile-office</a:t>
            </a:r>
            <a:endParaRPr lang="en-US" sz="2800" b="1" u="sng" dirty="0">
              <a:solidFill>
                <a:schemeClr val="tx1"/>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Monday 4:00-6:00pm (Zoom or in-person in MH 126)</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Wednesday 5:30-6:30pm (Zoom only)</a:t>
            </a:r>
          </a:p>
          <a:p>
            <a:endParaRPr lang="fr-FR" sz="4000" b="1" dirty="0"/>
          </a:p>
          <a:p>
            <a:endParaRPr lang="en-US" sz="4000" b="1" dirty="0"/>
          </a:p>
        </p:txBody>
      </p:sp>
      <p:sp>
        <p:nvSpPr>
          <p:cNvPr id="2" name="Rectangle 1"/>
          <p:cNvSpPr/>
          <p:nvPr/>
        </p:nvSpPr>
        <p:spPr>
          <a:xfrm>
            <a:off x="1528118" y="2857487"/>
            <a:ext cx="9613357" cy="461665"/>
          </a:xfrm>
          <a:prstGeom prst="rect">
            <a:avLst/>
          </a:prstGeom>
        </p:spPr>
        <p:txBody>
          <a:bodyPr wrap="square">
            <a:spAutoFit/>
          </a:bodyPr>
          <a:lstStyle/>
          <a:p>
            <a:pPr algn="ctr"/>
            <a:endParaRPr lang="en-US" sz="2400" b="1" dirty="0"/>
          </a:p>
        </p:txBody>
      </p:sp>
    </p:spTree>
    <p:extLst>
      <p:ext uri="{BB962C8B-B14F-4D97-AF65-F5344CB8AC3E}">
        <p14:creationId xmlns:p14="http://schemas.microsoft.com/office/powerpoint/2010/main" val="125245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09446" y="4090584"/>
            <a:ext cx="1645828" cy="2210282"/>
          </a:xfrm>
          <a:prstGeom prst="rect">
            <a:avLst/>
          </a:prstGeom>
        </p:spPr>
      </p:pic>
      <p:sp>
        <p:nvSpPr>
          <p:cNvPr id="5" name="Oval Callout 4"/>
          <p:cNvSpPr/>
          <p:nvPr/>
        </p:nvSpPr>
        <p:spPr>
          <a:xfrm>
            <a:off x="4125829" y="624303"/>
            <a:ext cx="5259240" cy="3939384"/>
          </a:xfrm>
          <a:prstGeom prst="wedgeEllipseCallout">
            <a:avLst/>
          </a:prstGeom>
          <a:gradFill>
            <a:gsLst>
              <a:gs pos="64000">
                <a:srgbClr val="BB7868"/>
              </a:gs>
              <a:gs pos="30000">
                <a:schemeClr val="accent3"/>
              </a:gs>
              <a:gs pos="100000">
                <a:schemeClr val="accent5">
                  <a:tint val="82000"/>
                </a:schemeClr>
              </a:gs>
            </a:gsLst>
            <a:lin ang="5400000" scaled="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t>Where is French spoken ?</a:t>
            </a:r>
            <a:endParaRPr lang="fr-FR" sz="4000" b="1" dirty="0"/>
          </a:p>
        </p:txBody>
      </p:sp>
    </p:spTree>
    <p:extLst>
      <p:ext uri="{BB962C8B-B14F-4D97-AF65-F5344CB8AC3E}">
        <p14:creationId xmlns:p14="http://schemas.microsoft.com/office/powerpoint/2010/main" val="381410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631767" y="1014153"/>
            <a:ext cx="10910200" cy="4524315"/>
          </a:xfrm>
          <a:prstGeom prst="rect">
            <a:avLst/>
          </a:prstGeom>
        </p:spPr>
        <p:txBody>
          <a:bodyPr wrap="square">
            <a:spAutoFit/>
          </a:bodyPr>
          <a:lstStyle/>
          <a:p>
            <a:pPr marL="285750" indent="-285750" fontAlgn="ctr">
              <a:buFont typeface="Wingdings" panose="05000000000000000000" pitchFamily="2" charset="2"/>
              <a:buChar char="v"/>
            </a:pPr>
            <a:r>
              <a:rPr lang="en-US" dirty="0"/>
              <a:t>French is spoken in over 50 countries, making it one of the most widespread languages of the world. It is estimated that the number of first- and second-language speakers of French worldwide is about 230 million people. It is an official, co-official, or </a:t>
            </a:r>
            <a:r>
              <a:rPr lang="en-US" i="1" dirty="0"/>
              <a:t>de facto</a:t>
            </a:r>
            <a:r>
              <a:rPr lang="en-US" dirty="0"/>
              <a:t> national language of 29 countries. Countries using French as either a first or a second language are located on four continents. Four of them are in Europe: France, Belgium, Switzerland, and Luxembourg. Two are in the Americas: Canada and Haiti. There are also several overseas departments (Martinique, Guadeloupe, La </a:t>
            </a:r>
            <a:r>
              <a:rPr lang="en-US" dirty="0" err="1"/>
              <a:t>Réunion</a:t>
            </a:r>
            <a:r>
              <a:rPr lang="en-US" dirty="0"/>
              <a:t>, Mayotte, and French Guiana) and territories (French Polynesia, Wallis and Futuna, etc.) of France. Several countries in Africa and Asia have a strong Francophone presence. French is a major second language in Arabic-speaking Algeria, Tunisia, and Morocco. Africa has a large and growing population of French speakers, with the number of first-and second-language speakers exceeding 100 million.</a:t>
            </a:r>
          </a:p>
          <a:p>
            <a:pPr fontAlgn="ctr"/>
            <a:endParaRPr lang="fr-FR" dirty="0"/>
          </a:p>
          <a:p>
            <a:pPr marL="285750" indent="-285750" fontAlgn="ctr">
              <a:buFont typeface="Wingdings" panose="05000000000000000000" pitchFamily="2" charset="2"/>
              <a:buChar char="v"/>
            </a:pPr>
            <a:r>
              <a:rPr lang="en-US" dirty="0"/>
              <a:t>French is one of the official languages of the United Nations (UN), the North Atlantic Treaty Organization (NATO), and the European Union (EU). The International Francophone Organization includes 84 member states and governments (58 members and 26 observers).</a:t>
            </a:r>
            <a:endParaRPr lang="fr-FR" dirty="0"/>
          </a:p>
          <a:p>
            <a:endParaRPr lang="en-US" dirty="0"/>
          </a:p>
          <a:p>
            <a:pPr marL="285750" indent="-285750">
              <a:buFont typeface="Wingdings" panose="05000000000000000000" pitchFamily="2" charset="2"/>
              <a:buChar char="v"/>
            </a:pPr>
            <a:r>
              <a:rPr lang="en-US" dirty="0"/>
              <a:t>French is one of the most studied foreign languages. In the US, French is the second most-studied foreign language in schools, after Spanish.</a:t>
            </a:r>
          </a:p>
        </p:txBody>
      </p:sp>
    </p:spTree>
    <p:extLst>
      <p:ext uri="{BB962C8B-B14F-4D97-AF65-F5344CB8AC3E}">
        <p14:creationId xmlns:p14="http://schemas.microsoft.com/office/powerpoint/2010/main" val="197503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9252" y="568170"/>
            <a:ext cx="7572894" cy="5675628"/>
          </a:xfrm>
          <a:prstGeom prst="rect">
            <a:avLst/>
          </a:prstGeom>
          <a:effectLst>
            <a:softEdge rad="31750"/>
          </a:effectLst>
        </p:spPr>
      </p:pic>
    </p:spTree>
    <p:extLst>
      <p:ext uri="{BB962C8B-B14F-4D97-AF65-F5344CB8AC3E}">
        <p14:creationId xmlns:p14="http://schemas.microsoft.com/office/powerpoint/2010/main" val="298263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4000">
              <a:srgbClr val="BB7868"/>
            </a:gs>
            <a:gs pos="30000">
              <a:schemeClr val="accent3"/>
            </a:gs>
            <a:gs pos="100000">
              <a:schemeClr val="accent5">
                <a:tint val="82000"/>
              </a:schemeClr>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8035" y="1072459"/>
            <a:ext cx="6795921" cy="3108449"/>
          </a:xfrm>
          <a:prstGeom prst="rect">
            <a:avLst/>
          </a:prstGeom>
        </p:spPr>
      </p:pic>
      <p:sp>
        <p:nvSpPr>
          <p:cNvPr id="4" name="TextBox 3">
            <a:extLst>
              <a:ext uri="{FF2B5EF4-FFF2-40B4-BE49-F238E27FC236}">
                <a16:creationId xmlns:a16="http://schemas.microsoft.com/office/drawing/2014/main" id="{B6E7679B-AD30-4B08-9CB6-B797FE89640F}"/>
              </a:ext>
            </a:extLst>
          </p:cNvPr>
          <p:cNvSpPr txBox="1"/>
          <p:nvPr/>
        </p:nvSpPr>
        <p:spPr>
          <a:xfrm>
            <a:off x="878889" y="4252404"/>
            <a:ext cx="10049523" cy="2862322"/>
          </a:xfrm>
          <a:prstGeom prst="rect">
            <a:avLst/>
          </a:prstGeom>
          <a:noFill/>
        </p:spPr>
        <p:txBody>
          <a:bodyPr wrap="square" rtlCol="0">
            <a:spAutoFit/>
          </a:bodyPr>
          <a:lstStyle/>
          <a:p>
            <a:r>
              <a:rPr lang="en-US" sz="2000" b="1" dirty="0">
                <a:solidFill>
                  <a:schemeClr val="tx2"/>
                </a:solidFill>
                <a:cs typeface="Times New Roman" panose="02020603050405020304" pitchFamily="18" charset="0"/>
              </a:rPr>
              <a:t>We offer a variety of programs that provide educational experiences for students to live and study in another French-speaking country. Special application and registration procedures are required for participation in foreign study programs, and students should consult with the Education Abroad office, Miller Hall 208, well in advance of their planned quarter abroad, as well as with the study abroad advisor of the language section to discuss transfer credit. For info go to </a:t>
            </a:r>
            <a:r>
              <a:rPr lang="en-US" sz="2000" b="1" dirty="0">
                <a:solidFill>
                  <a:schemeClr val="tx2"/>
                </a:solidFill>
                <a:cs typeface="Times New Roman" panose="02020603050405020304" pitchFamily="18" charset="0"/>
                <a:hlinkClick r:id="rId3"/>
              </a:rPr>
              <a:t>https://studyabroad.wwu.edu/map/french-language</a:t>
            </a:r>
            <a:endParaRPr lang="en-US" sz="2000" b="1" dirty="0">
              <a:solidFill>
                <a:schemeClr val="tx2"/>
              </a:solidFill>
              <a:cs typeface="Times New Roman" panose="02020603050405020304" pitchFamily="18" charset="0"/>
            </a:endParaRPr>
          </a:p>
          <a:p>
            <a:endParaRPr lang="en-US" sz="2000" b="1" dirty="0">
              <a:solidFill>
                <a:schemeClr val="tx2"/>
              </a:solidFill>
              <a:cs typeface="Times New Roman" panose="02020603050405020304" pitchFamily="18" charset="0"/>
            </a:endParaRPr>
          </a:p>
          <a:p>
            <a:endParaRPr lang="en-US" sz="2000" b="1" dirty="0">
              <a:solidFill>
                <a:schemeClr val="tx2"/>
              </a:solidFill>
              <a:cs typeface="Times New Roman" panose="02020603050405020304" pitchFamily="18" charset="0"/>
            </a:endParaRPr>
          </a:p>
          <a:p>
            <a:endParaRPr lang="en-US" sz="2000" b="1" dirty="0">
              <a:solidFill>
                <a:schemeClr val="tx2"/>
              </a:solidFill>
              <a:cs typeface="Times New Roman" panose="02020603050405020304" pitchFamily="18" charset="0"/>
            </a:endParaRPr>
          </a:p>
        </p:txBody>
      </p:sp>
      <p:sp>
        <p:nvSpPr>
          <p:cNvPr id="5" name="TextBox 4">
            <a:extLst>
              <a:ext uri="{FF2B5EF4-FFF2-40B4-BE49-F238E27FC236}">
                <a16:creationId xmlns:a16="http://schemas.microsoft.com/office/drawing/2014/main" id="{CDA525BE-98F9-4838-9B32-639D1AD124A5}"/>
              </a:ext>
            </a:extLst>
          </p:cNvPr>
          <p:cNvSpPr txBox="1"/>
          <p:nvPr/>
        </p:nvSpPr>
        <p:spPr>
          <a:xfrm>
            <a:off x="1979720" y="426128"/>
            <a:ext cx="7652552" cy="646331"/>
          </a:xfrm>
          <a:prstGeom prst="rect">
            <a:avLst/>
          </a:prstGeom>
          <a:noFill/>
        </p:spPr>
        <p:txBody>
          <a:bodyPr wrap="square" rtlCol="0">
            <a:spAutoFit/>
          </a:bodyPr>
          <a:lstStyle/>
          <a:p>
            <a:pPr algn="ctr"/>
            <a:r>
              <a:rPr lang="fr-FR" sz="3600" dirty="0">
                <a:latin typeface="Times New Roman" panose="02020603050405020304" pitchFamily="18" charset="0"/>
                <a:cs typeface="Times New Roman" panose="02020603050405020304" pitchFamily="18" charset="0"/>
              </a:rPr>
              <a:t> </a:t>
            </a:r>
            <a:r>
              <a:rPr lang="fr-FR" sz="3600" dirty="0" err="1">
                <a:cs typeface="Times New Roman" panose="02020603050405020304" pitchFamily="18" charset="0"/>
              </a:rPr>
              <a:t>Study</a:t>
            </a:r>
            <a:r>
              <a:rPr lang="fr-FR" sz="3600" dirty="0">
                <a:cs typeface="Times New Roman" panose="02020603050405020304" pitchFamily="18" charset="0"/>
              </a:rPr>
              <a:t> </a:t>
            </a:r>
            <a:r>
              <a:rPr lang="fr-FR" sz="3600" dirty="0" err="1">
                <a:cs typeface="Times New Roman" panose="02020603050405020304" pitchFamily="18" charset="0"/>
              </a:rPr>
              <a:t>Abroad</a:t>
            </a:r>
            <a:endParaRPr lang="en-US" sz="3600" dirty="0">
              <a:cs typeface="Times New Roman" panose="02020603050405020304" pitchFamily="18" charset="0"/>
            </a:endParaRPr>
          </a:p>
        </p:txBody>
      </p:sp>
    </p:spTree>
    <p:extLst>
      <p:ext uri="{BB962C8B-B14F-4D97-AF65-F5344CB8AC3E}">
        <p14:creationId xmlns:p14="http://schemas.microsoft.com/office/powerpoint/2010/main" val="223755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30000"/>
                <a:lumOff val="70000"/>
              </a:schemeClr>
            </a:gs>
            <a:gs pos="3000">
              <a:schemeClr val="accent5"/>
            </a:gs>
            <a:gs pos="100000">
              <a:schemeClr val="accent3"/>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p:cNvSpPr txBox="1">
            <a:spLocks/>
          </p:cNvSpPr>
          <p:nvPr/>
        </p:nvSpPr>
        <p:spPr>
          <a:xfrm>
            <a:off x="467558" y="486052"/>
            <a:ext cx="11256884" cy="5885895"/>
          </a:xfrm>
          <a:prstGeom prst="rect">
            <a:avLst/>
          </a:prstGeom>
          <a:solidFill>
            <a:schemeClr val="accent1">
              <a:lumMod val="40000"/>
              <a:lumOff val="60000"/>
            </a:schemeClr>
          </a:solidFill>
          <a:ln>
            <a:solidFill>
              <a:schemeClr val="accent3">
                <a:lumMod val="75000"/>
              </a:schemeClr>
            </a:solidFill>
          </a:ln>
          <a:effectLst/>
        </p:spPr>
        <p:txBody>
          <a:bodyPr vert="horz" lIns="91440" tIns="45720" rIns="91440" bIns="45720" rtlCol="0" anchor="ctr">
            <a:normAutofit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dirty="0"/>
              <a:t>Western sponsors and is affiliated with several Study Abroad programs. See Education Abroad for more information. </a:t>
            </a:r>
            <a:r>
              <a:rPr lang="en-US" sz="2400" b="1" dirty="0">
                <a:hlinkClick r:id="rId2"/>
              </a:rPr>
              <a:t>https://studyabroad.wwu.edu/</a:t>
            </a:r>
            <a:endParaRPr lang="en-US" sz="2400" b="1" dirty="0"/>
          </a:p>
          <a:p>
            <a:pPr algn="l"/>
            <a:endParaRPr lang="en-US" sz="2400" b="1" dirty="0"/>
          </a:p>
          <a:p>
            <a:pPr algn="l"/>
            <a:r>
              <a:rPr lang="en-US" sz="2400" b="1" dirty="0"/>
              <a:t>Helpful Links</a:t>
            </a:r>
          </a:p>
          <a:p>
            <a:pPr algn="l"/>
            <a:endParaRPr lang="en-US" sz="2400" b="1" dirty="0"/>
          </a:p>
          <a:p>
            <a:pPr marL="342900" indent="-342900" algn="l">
              <a:buFont typeface="Wingdings" panose="05000000000000000000" pitchFamily="2" charset="2"/>
              <a:buChar char="v"/>
            </a:pPr>
            <a:r>
              <a:rPr lang="en-US" sz="2400" b="1" dirty="0"/>
              <a:t>    </a:t>
            </a:r>
            <a:r>
              <a:rPr lang="en-US" sz="2400" b="1" dirty="0" err="1"/>
              <a:t>CampusFrance</a:t>
            </a:r>
            <a:r>
              <a:rPr lang="en-US" sz="2400" b="1" dirty="0"/>
              <a:t> </a:t>
            </a:r>
            <a:r>
              <a:rPr lang="en-US" sz="2400" b="1" dirty="0">
                <a:hlinkClick r:id="rId3"/>
              </a:rPr>
              <a:t>https://www.usa.campusfrance.org/</a:t>
            </a:r>
            <a:endParaRPr lang="en-US" sz="2400" b="1" dirty="0"/>
          </a:p>
          <a:p>
            <a:pPr algn="l"/>
            <a:endParaRPr lang="en-US" sz="2400" b="1" dirty="0"/>
          </a:p>
          <a:p>
            <a:pPr marL="342900" indent="-342900" algn="l">
              <a:buFont typeface="Wingdings" panose="05000000000000000000" pitchFamily="2" charset="2"/>
              <a:buChar char="v"/>
            </a:pPr>
            <a:r>
              <a:rPr lang="en-US" sz="2400" b="1" dirty="0"/>
              <a:t>    </a:t>
            </a:r>
            <a:r>
              <a:rPr lang="en-US" sz="2400" b="1" dirty="0" err="1"/>
              <a:t>Étudier</a:t>
            </a:r>
            <a:r>
              <a:rPr lang="en-US" sz="2400" b="1" dirty="0"/>
              <a:t> </a:t>
            </a:r>
            <a:r>
              <a:rPr lang="en-US" sz="2400" b="1" dirty="0" err="1"/>
              <a:t>en</a:t>
            </a:r>
            <a:r>
              <a:rPr lang="en-US" sz="2400" b="1" dirty="0"/>
              <a:t> France </a:t>
            </a:r>
            <a:r>
              <a:rPr lang="en-US" sz="2400" b="1" dirty="0">
                <a:hlinkClick r:id="rId4"/>
              </a:rPr>
              <a:t>https://www.diplomatie.gouv.fr/fr/venir-en-france/etudier-en-france/article/etudier-en-france</a:t>
            </a:r>
            <a:endParaRPr lang="en-US" sz="2400" b="1" dirty="0"/>
          </a:p>
          <a:p>
            <a:pPr algn="l"/>
            <a:endParaRPr lang="en-US" sz="2400" b="1" dirty="0"/>
          </a:p>
          <a:p>
            <a:pPr marL="342900" indent="-342900" algn="l">
              <a:buFont typeface="Wingdings" panose="05000000000000000000" pitchFamily="2" charset="2"/>
              <a:buChar char="v"/>
            </a:pPr>
            <a:r>
              <a:rPr lang="en-US" sz="2400" b="1" dirty="0"/>
              <a:t>   AATF Walter Jensen Scholarship for Study Abroad </a:t>
            </a:r>
            <a:r>
              <a:rPr lang="en-US" sz="2400" b="1" dirty="0">
                <a:hlinkClick r:id="rId5"/>
              </a:rPr>
              <a:t>https://frenchteachers.org/promote-french/scholarships/</a:t>
            </a:r>
            <a:endParaRPr lang="en-US" sz="2400" b="1" dirty="0"/>
          </a:p>
          <a:p>
            <a:pPr algn="l"/>
            <a:endParaRPr lang="en-US" sz="2400" b="1" dirty="0"/>
          </a:p>
          <a:p>
            <a:pPr marL="342900" indent="-342900" algn="l">
              <a:buFont typeface="Wingdings" panose="05000000000000000000" pitchFamily="2" charset="2"/>
              <a:buChar char="v"/>
            </a:pPr>
            <a:r>
              <a:rPr lang="en-US" sz="2400" b="1" dirty="0"/>
              <a:t>    Seattle-Nantes Scholarships </a:t>
            </a:r>
            <a:r>
              <a:rPr lang="en-US" sz="2400" b="1" dirty="0">
                <a:hlinkClick r:id="rId6"/>
              </a:rPr>
              <a:t>https://www.seattle-nantes.org/scholarships</a:t>
            </a:r>
            <a:endParaRPr lang="en-US" sz="2400" b="1" dirty="0"/>
          </a:p>
          <a:p>
            <a:pPr algn="l"/>
            <a:endParaRPr lang="en-US" sz="2400" b="1" dirty="0"/>
          </a:p>
          <a:p>
            <a:pPr marL="342900" indent="-342900" algn="l">
              <a:buFont typeface="Wingdings" panose="05000000000000000000" pitchFamily="2" charset="2"/>
              <a:buChar char="v"/>
            </a:pPr>
            <a:r>
              <a:rPr lang="en-US" sz="2400" b="1" dirty="0"/>
              <a:t>    </a:t>
            </a:r>
            <a:r>
              <a:rPr lang="en-US" sz="2400" b="1" dirty="0" err="1"/>
              <a:t>Consulat</a:t>
            </a:r>
            <a:r>
              <a:rPr lang="en-US" sz="2400" b="1" dirty="0"/>
              <a:t> </a:t>
            </a:r>
            <a:r>
              <a:rPr lang="en-US" sz="2400" b="1" dirty="0" err="1"/>
              <a:t>Général</a:t>
            </a:r>
            <a:r>
              <a:rPr lang="en-US" sz="2400" b="1" dirty="0"/>
              <a:t> de France à San Francisco </a:t>
            </a:r>
            <a:r>
              <a:rPr lang="en-US" sz="2400" b="1" dirty="0">
                <a:hlinkClick r:id="rId7"/>
              </a:rPr>
              <a:t>https://sanfrancisco.consulfrance.org/</a:t>
            </a:r>
            <a:endParaRPr lang="en-US" sz="2400" b="1" dirty="0"/>
          </a:p>
          <a:p>
            <a:pPr algn="l"/>
            <a:endParaRPr lang="en-US" sz="2000" b="1" dirty="0"/>
          </a:p>
        </p:txBody>
      </p:sp>
      <p:sp>
        <p:nvSpPr>
          <p:cNvPr id="2" name="Rectangle 1"/>
          <p:cNvSpPr/>
          <p:nvPr/>
        </p:nvSpPr>
        <p:spPr>
          <a:xfrm>
            <a:off x="1528118" y="2857487"/>
            <a:ext cx="9613357" cy="461665"/>
          </a:xfrm>
          <a:prstGeom prst="rect">
            <a:avLst/>
          </a:prstGeom>
        </p:spPr>
        <p:txBody>
          <a:bodyPr wrap="square">
            <a:spAutoFit/>
          </a:bodyPr>
          <a:lstStyle/>
          <a:p>
            <a:pPr algn="ctr"/>
            <a:endParaRPr lang="en-US" sz="2400" b="1" dirty="0"/>
          </a:p>
        </p:txBody>
      </p:sp>
    </p:spTree>
    <p:extLst>
      <p:ext uri="{BB962C8B-B14F-4D97-AF65-F5344CB8AC3E}">
        <p14:creationId xmlns:p14="http://schemas.microsoft.com/office/powerpoint/2010/main" val="5892912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1978</TotalTime>
  <Words>1835</Words>
  <Application>Microsoft Office PowerPoint</Application>
  <PresentationFormat>Widescreen</PresentationFormat>
  <Paragraphs>165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Garamond</vt:lpstr>
      <vt:lpstr>Times New Roman</vt:lpstr>
      <vt:lpstr>Wingdings</vt:lpstr>
      <vt:lpstr>Organic</vt:lpstr>
      <vt:lpstr>Department of Modern and Classical Languages French Program</vt:lpstr>
      <vt:lpstr>      Lindsey Smith        Andrea Predko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program</dc:title>
  <dc:creator>Cecile Hanania</dc:creator>
  <cp:lastModifiedBy>Lindsey Smith</cp:lastModifiedBy>
  <cp:revision>274</cp:revision>
  <dcterms:created xsi:type="dcterms:W3CDTF">2017-11-06T23:58:05Z</dcterms:created>
  <dcterms:modified xsi:type="dcterms:W3CDTF">2023-10-14T03:08:09Z</dcterms:modified>
</cp:coreProperties>
</file>